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69" r:id="rId2"/>
    <p:sldId id="281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1" autoAdjust="0"/>
    <p:restoredTop sz="79877" autoAdjust="0"/>
  </p:normalViewPr>
  <p:slideViewPr>
    <p:cSldViewPr snapToGrid="0">
      <p:cViewPr varScale="1">
        <p:scale>
          <a:sx n="88" d="100"/>
          <a:sy n="88" d="100"/>
        </p:scale>
        <p:origin x="1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36AD2-D3EF-FD42-B61A-C636147E198D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43BA7-FA2A-F54F-9042-659B70CF8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85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Hello</a:t>
            </a:r>
            <a:r>
              <a:rPr lang="en-US" altLang="ko-KR" baseline="0" dirty="0" smtClean="0"/>
              <a:t> everyone. My name is Seyoon Park.</a:t>
            </a:r>
          </a:p>
          <a:p>
            <a:r>
              <a:rPr lang="en-US" altLang="ko-KR" baseline="0" dirty="0" smtClean="0"/>
              <a:t>Today I will present ‘Super-resolution Optical Fluctuation Imaging’ author by </a:t>
            </a:r>
            <a:r>
              <a:rPr lang="en-US" altLang="ko-KR" baseline="0" dirty="0" err="1" smtClean="0"/>
              <a:t>Dertinger</a:t>
            </a:r>
            <a:r>
              <a:rPr lang="en-US" altLang="ko-KR" baseline="0" dirty="0" smtClean="0"/>
              <a:t> et 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0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From the last</a:t>
            </a:r>
            <a:r>
              <a:rPr lang="en-US" altLang="ko-KR" baseline="0" dirty="0" smtClean="0"/>
              <a:t> equation of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order auto-correlation function G2,  we got a new PSF.</a:t>
            </a:r>
          </a:p>
          <a:p>
            <a:r>
              <a:rPr lang="en-US" altLang="ko-KR" baseline="0" dirty="0" smtClean="0"/>
              <a:t>The new PSF which is square of the original PSF is reduced by a factor of square root two along all three dimensions.</a:t>
            </a:r>
          </a:p>
          <a:p>
            <a:r>
              <a:rPr lang="en-US" altLang="ko-KR" baseline="0" dirty="0" smtClean="0"/>
              <a:t>This means that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order SOFI image can achieve square root two fold increased resolution.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Therefore, higher order auto correlation functions will generate higher powers of PSF and able to increase image resolution.</a:t>
            </a:r>
          </a:p>
          <a:p>
            <a:r>
              <a:rPr lang="en-US" altLang="ko-KR" baseline="0" dirty="0" smtClean="0"/>
              <a:t>N-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 order PSF will enhance resolution image by a factor square root 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Expanding 2</a:t>
            </a:r>
            <a:r>
              <a:rPr lang="en-US" altLang="ko-KR" baseline="30000" dirty="0" smtClean="0"/>
              <a:t>nd</a:t>
            </a:r>
            <a:r>
              <a:rPr lang="en-US" altLang="ko-KR" dirty="0" smtClean="0"/>
              <a:t> auto-correlation function to</a:t>
            </a:r>
            <a:r>
              <a:rPr lang="en-US" altLang="ko-KR" baseline="0" dirty="0" smtClean="0"/>
              <a:t> n-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 order auto-correlation function </a:t>
            </a:r>
            <a:r>
              <a:rPr lang="en-US" altLang="ko-KR" baseline="0" dirty="0" err="1" smtClean="0"/>
              <a:t>Gn</a:t>
            </a:r>
            <a:r>
              <a:rPr lang="en-US" altLang="ko-KR" baseline="0" dirty="0" smtClean="0"/>
              <a:t> can be expressed to the first equation.</a:t>
            </a:r>
          </a:p>
          <a:p>
            <a:r>
              <a:rPr lang="en-US" altLang="ko-KR" baseline="0" dirty="0" smtClean="0"/>
              <a:t>But it should be transformed to nth-order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function for generating SOFI images of higher orders</a:t>
            </a:r>
          </a:p>
          <a:p>
            <a:r>
              <a:rPr lang="en-US" altLang="ko-KR" baseline="0" dirty="0" smtClean="0"/>
              <a:t>The reason is that all cross terms caused by lower order correlation are eliminated in </a:t>
            </a:r>
            <a:r>
              <a:rPr lang="en-US" altLang="ko-KR" baseline="0" dirty="0" err="1" smtClean="0"/>
              <a:t>cumulants</a:t>
            </a:r>
            <a:r>
              <a:rPr lang="en-US" altLang="ko-KR" baseline="0" dirty="0" smtClean="0"/>
              <a:t>, so that nth 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consists only of terms containing the nth power of the PSF.</a:t>
            </a:r>
          </a:p>
          <a:p>
            <a:r>
              <a:rPr lang="en-US" altLang="ko-KR" baseline="0" dirty="0" smtClean="0"/>
              <a:t>Because the nth-order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generates an image effective PSF that is nth power of the original PSF, the resolution is enhanced by a factor square root n.</a:t>
            </a:r>
          </a:p>
          <a:p>
            <a:r>
              <a:rPr lang="en-US" altLang="ko-KR" baseline="0" dirty="0" smtClean="0"/>
              <a:t>Therefore, 4</a:t>
            </a:r>
            <a:r>
              <a:rPr lang="en-US" altLang="ko-KR" baseline="30000" dirty="0" smtClean="0"/>
              <a:t>th</a:t>
            </a:r>
            <a:r>
              <a:rPr lang="en-US" altLang="ko-KR" baseline="0" dirty="0" smtClean="0"/>
              <a:t> 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will result 2-fold resolution, 16</a:t>
            </a:r>
            <a:r>
              <a:rPr lang="en-US" altLang="ko-KR" baseline="30000" dirty="0" smtClean="0"/>
              <a:t>th</a:t>
            </a:r>
            <a:r>
              <a:rPr lang="en-US" altLang="ko-KR" baseline="0" dirty="0" smtClean="0"/>
              <a:t> 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will result 4-fold resolution enhancement.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6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There will be no</a:t>
            </a:r>
            <a:r>
              <a:rPr lang="en-US" altLang="ko-KR" baseline="0" dirty="0" smtClean="0"/>
              <a:t> fundamental difficulty in computing higher-order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However, the computation time and memory will be increased as n squared.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This may be</a:t>
            </a:r>
            <a:r>
              <a:rPr lang="en-US" altLang="ko-KR" baseline="0" dirty="0" smtClean="0"/>
              <a:t> rapidly become a limiting factor of generation higher order SOFI image.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Therefore, in practice, the most efficient to compute SOFI images is setting all time lags to zero.</a:t>
            </a:r>
          </a:p>
          <a:p>
            <a:r>
              <a:rPr lang="en-US" altLang="ko-KR" baseline="0" dirty="0" smtClean="0"/>
              <a:t>So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Cn can be expressed as the simplified form in the slide equation.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10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first experiment was image of Quantum dots deposited on a coverslip.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distance between two quantum dots is less than diffraction limit. So you can observe the original image which seems just as one quantum dot.</a:t>
            </a:r>
          </a:p>
          <a:p>
            <a:r>
              <a:rPr lang="en-US" altLang="ko-KR" baseline="0" dirty="0" smtClean="0"/>
              <a:t>But processing the image stack of original by SOFI method, the resolution become increased</a:t>
            </a:r>
          </a:p>
          <a:p>
            <a:r>
              <a:rPr lang="en-US" altLang="ko-KR" baseline="0" dirty="0" smtClean="0"/>
              <a:t>So you can observe separate quantum dots more clearly as the order of SOFI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increased.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00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In</a:t>
            </a:r>
            <a:r>
              <a:rPr lang="en-US" altLang="ko-KR" baseline="0" dirty="0" smtClean="0"/>
              <a:t> this slide, you can see the </a:t>
            </a:r>
            <a:r>
              <a:rPr lang="en-US" altLang="ko-KR" baseline="0" dirty="0" err="1" smtClean="0"/>
              <a:t>instensity</a:t>
            </a:r>
            <a:r>
              <a:rPr lang="en-US" altLang="ko-KR" baseline="0" dirty="0" smtClean="0"/>
              <a:t> graph of one of quantum dots.</a:t>
            </a:r>
          </a:p>
          <a:p>
            <a:r>
              <a:rPr lang="en-US" altLang="ko-KR" baseline="0" dirty="0" smtClean="0"/>
              <a:t>The relative intensity graph getting narrower as the order of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become higher.</a:t>
            </a:r>
          </a:p>
          <a:p>
            <a:r>
              <a:rPr lang="en-US" altLang="ko-KR" baseline="0" dirty="0" smtClean="0"/>
              <a:t>Also comparing the signal-to-background ratio of the original image with the second order SOFI image, they observe a striking 130 fold improvement.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could create FWHM graph which means full width at half maximum from the relative intensity graph.</a:t>
            </a:r>
          </a:p>
          <a:p>
            <a:r>
              <a:rPr lang="en-US" altLang="ko-KR" baseline="0" dirty="0" smtClean="0"/>
              <a:t>The fitted line of FWHM line follows power law. </a:t>
            </a:r>
          </a:p>
          <a:p>
            <a:r>
              <a:rPr lang="en-US" altLang="ko-KR" baseline="0" dirty="0" smtClean="0"/>
              <a:t>As you see the values of original image and 25</a:t>
            </a:r>
            <a:r>
              <a:rPr lang="en-US" altLang="ko-KR" baseline="30000" dirty="0" smtClean="0"/>
              <a:t>th</a:t>
            </a:r>
            <a:r>
              <a:rPr lang="en-US" altLang="ko-KR" baseline="0" dirty="0" smtClean="0"/>
              <a:t> order SOFI image, the FWHM value is different with 5 fold.</a:t>
            </a:r>
          </a:p>
          <a:p>
            <a:r>
              <a:rPr lang="en-US" altLang="ko-KR" baseline="0" dirty="0" smtClean="0"/>
              <a:t>So we could confirm that the theoretic resolution enhancement from this value.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58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prove resolution enhancement in three dimensions, they performed 3D scan through a single Quantum dot.</a:t>
            </a:r>
          </a:p>
          <a:p>
            <a:r>
              <a:rPr lang="en-US" altLang="ko-KR" baseline="0" dirty="0" smtClean="0"/>
              <a:t>Movies were recorded for different image planes.</a:t>
            </a:r>
          </a:p>
          <a:p>
            <a:r>
              <a:rPr lang="en-US" altLang="ko-KR" baseline="0" dirty="0" smtClean="0"/>
              <a:t>The smoothed </a:t>
            </a:r>
            <a:r>
              <a:rPr lang="en-US" altLang="ko-KR" baseline="0" dirty="0" err="1" smtClean="0"/>
              <a:t>iso</a:t>
            </a:r>
            <a:r>
              <a:rPr lang="en-US" altLang="ko-KR" baseline="0" dirty="0" smtClean="0"/>
              <a:t> surfaces was rendered as a 3D images.</a:t>
            </a:r>
          </a:p>
          <a:p>
            <a:r>
              <a:rPr lang="en-US" altLang="ko-KR" baseline="0" dirty="0" smtClean="0"/>
              <a:t>In this picture you can confirm that SOFI’s PSF are shrinking along all three axes at higher order.</a:t>
            </a:r>
          </a:p>
          <a:p>
            <a:r>
              <a:rPr lang="en-US" altLang="ko-KR" baseline="0" dirty="0" smtClean="0"/>
              <a:t>From outer surface to inner surface, the order changes from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, 3</a:t>
            </a:r>
            <a:r>
              <a:rPr lang="en-US" altLang="ko-KR" baseline="30000" dirty="0" smtClean="0"/>
              <a:t>rd</a:t>
            </a:r>
            <a:r>
              <a:rPr lang="en-US" altLang="ko-KR" baseline="0" dirty="0" smtClean="0"/>
              <a:t>, 4</a:t>
            </a:r>
            <a:r>
              <a:rPr lang="en-US" altLang="ko-KR" baseline="30000" dirty="0" smtClean="0"/>
              <a:t>th</a:t>
            </a:r>
            <a:r>
              <a:rPr lang="en-US" altLang="ko-KR" baseline="0" dirty="0" smtClean="0"/>
              <a:t>, and 16</a:t>
            </a:r>
            <a:r>
              <a:rPr lang="en-US" altLang="ko-KR" baseline="30000" dirty="0" smtClean="0"/>
              <a:t>th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2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Next experiment was </a:t>
            </a:r>
            <a:r>
              <a:rPr lang="en-US" altLang="ko-KR" sz="1200" dirty="0" smtClean="0"/>
              <a:t>α-</a:t>
            </a:r>
            <a:r>
              <a:rPr lang="en-US" altLang="ko-KR" sz="1200" dirty="0" err="1" smtClean="0"/>
              <a:t>tublin</a:t>
            </a:r>
            <a:r>
              <a:rPr lang="en-US" altLang="ko-KR" sz="1200" dirty="0" smtClean="0"/>
              <a:t> network of a 3T3 fibroblast cell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Comparing picture A and C, it enhance the resolution and also striking enhancement in Signal to Background noise ratio is apparent.</a:t>
            </a:r>
          </a:p>
          <a:p>
            <a:r>
              <a:rPr lang="en-US" altLang="ko-KR" dirty="0" smtClean="0"/>
              <a:t>In optics</a:t>
            </a:r>
            <a:r>
              <a:rPr lang="en-US" altLang="ko-KR" baseline="0" dirty="0" smtClean="0"/>
              <a:t> and imaging, deconvolution is the process of reversing the optical distortion, simply creating clearer images.</a:t>
            </a:r>
          </a:p>
          <a:p>
            <a:r>
              <a:rPr lang="en-US" altLang="ko-KR" dirty="0" smtClean="0"/>
              <a:t>In this experiment, they confirmed</a:t>
            </a:r>
            <a:r>
              <a:rPr lang="en-US" altLang="ko-KR" baseline="0" dirty="0" smtClean="0"/>
              <a:t> that </a:t>
            </a:r>
            <a:r>
              <a:rPr lang="en-US" altLang="ko-KR" baseline="0" dirty="0" err="1" smtClean="0"/>
              <a:t>deconvolved</a:t>
            </a:r>
            <a:r>
              <a:rPr lang="en-US" altLang="ko-KR" baseline="0" dirty="0" smtClean="0"/>
              <a:t> image of original is comparable with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SOFI image.</a:t>
            </a:r>
          </a:p>
          <a:p>
            <a:r>
              <a:rPr lang="en-US" altLang="ko-KR" baseline="0" dirty="0" smtClean="0"/>
              <a:t>And </a:t>
            </a:r>
            <a:r>
              <a:rPr lang="en-US" altLang="ko-KR" baseline="0" dirty="0" err="1" smtClean="0"/>
              <a:t>deconvolved</a:t>
            </a:r>
            <a:r>
              <a:rPr lang="en-US" altLang="ko-KR" baseline="0" dirty="0" smtClean="0"/>
              <a:t> image of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SOFI image was noticeably better. This is because deconvolution algorithm tend to operate better if no background is present.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74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From</a:t>
            </a:r>
            <a:r>
              <a:rPr lang="en-US" altLang="ko-KR" baseline="0" dirty="0" smtClean="0"/>
              <a:t> previous image, they observed an intensity profile of cross section.</a:t>
            </a:r>
          </a:p>
          <a:p>
            <a:r>
              <a:rPr lang="en-US" altLang="ko-KR" baseline="0" dirty="0" smtClean="0"/>
              <a:t>In the case of original and original deconvolution, we cannot observe separation, there are only one peak value in the graph.</a:t>
            </a:r>
          </a:p>
          <a:p>
            <a:r>
              <a:rPr lang="en-US" altLang="ko-KR" baseline="0" dirty="0" smtClean="0"/>
              <a:t>However, in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SOFI graph, we can observe 2 peak values. And the peak became distinct in the image of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SOFI deconvolution case.</a:t>
            </a:r>
          </a:p>
          <a:p>
            <a:r>
              <a:rPr lang="en-US" altLang="ko-KR" baseline="0" dirty="0" smtClean="0"/>
              <a:t>Finally we could confirm that the SOFI method improves image better than deconvolution, and also it was noticeably improved with deconvolution algorithm.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24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There</a:t>
            </a:r>
            <a:r>
              <a:rPr lang="en-US" altLang="ko-KR" baseline="0" dirty="0" smtClean="0"/>
              <a:t> are similar methods to SOFI which sharing common mathematical concept of correlation functions.</a:t>
            </a:r>
          </a:p>
          <a:p>
            <a:r>
              <a:rPr lang="en-US" altLang="ko-KR" baseline="0" dirty="0" smtClean="0"/>
              <a:t>STICS is analogous in formulas but it can not create super-resolution image.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Super-resolution imaging by </a:t>
            </a:r>
            <a:r>
              <a:rPr lang="en-US" altLang="ko-KR" baseline="0" dirty="0" err="1" smtClean="0"/>
              <a:t>Lidke</a:t>
            </a:r>
            <a:r>
              <a:rPr lang="en-US" altLang="ko-KR" baseline="0" dirty="0" smtClean="0"/>
              <a:t> is based on independent analysis and blinking statistics of QDs.</a:t>
            </a:r>
          </a:p>
          <a:p>
            <a:r>
              <a:rPr lang="en-US" altLang="ko-KR" baseline="0" dirty="0" smtClean="0"/>
              <a:t>But there is a accuracy limitation when under or overestimating the number of QDs.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last DSI</a:t>
            </a:r>
            <a:r>
              <a:rPr lang="en-US" altLang="ko-KR" baseline="0" dirty="0" smtClean="0"/>
              <a:t> is also analogous way to SOFI but there is a fundamental limit on resolution caused by diffraction limited </a:t>
            </a:r>
            <a:r>
              <a:rPr lang="en-US" altLang="ko-KR" baseline="0" dirty="0" err="1" smtClean="0"/>
              <a:t>speckes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Comparing to similar other methods, SOFI has comparative advantages in super-resolution, simplicity approach, and undemanding requirements.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From the experiment result, we confirmed</a:t>
            </a:r>
            <a:r>
              <a:rPr lang="en-US" altLang="ko-KR" baseline="0" dirty="0" smtClean="0"/>
              <a:t> many advantages of SOFI method.</a:t>
            </a:r>
          </a:p>
          <a:p>
            <a:r>
              <a:rPr lang="en-US" altLang="ko-KR" baseline="0" dirty="0" smtClean="0"/>
              <a:t>It can increase optical resolution along three dimension.</a:t>
            </a:r>
          </a:p>
          <a:p>
            <a:r>
              <a:rPr lang="en-US" altLang="ko-KR" baseline="0" dirty="0" smtClean="0"/>
              <a:t>It also suitable for biological imaging applications.</a:t>
            </a:r>
          </a:p>
          <a:p>
            <a:r>
              <a:rPr lang="en-US" altLang="ko-KR" baseline="0" dirty="0" smtClean="0"/>
              <a:t>SOFI can achieve background-free and contrast enhanced image.</a:t>
            </a:r>
          </a:p>
          <a:p>
            <a:r>
              <a:rPr lang="en-US" altLang="ko-KR" dirty="0" smtClean="0"/>
              <a:t>With</a:t>
            </a:r>
            <a:r>
              <a:rPr lang="en-US" altLang="ko-KR" baseline="0" dirty="0" smtClean="0"/>
              <a:t> deconvolution algorithm, it can produce noticeably better resolution because of its background free characteristic.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85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recent decades, microscopy technologies have been developed rapidly. </a:t>
            </a:r>
          </a:p>
          <a:p>
            <a:r>
              <a:rPr lang="en-US" baseline="0" dirty="0" smtClean="0"/>
              <a:t>Especially several super-resolution methods have been developed and overcome the fundamental diffraction limit of light.</a:t>
            </a:r>
          </a:p>
          <a:p>
            <a:r>
              <a:rPr lang="en-US" i="0" dirty="0" smtClean="0"/>
              <a:t>As you see in the table,</a:t>
            </a:r>
            <a:r>
              <a:rPr lang="en-US" i="0" baseline="0" dirty="0" smtClean="0"/>
              <a:t> each methods has different disadvantages.</a:t>
            </a:r>
          </a:p>
          <a:p>
            <a:r>
              <a:rPr lang="en-US" i="0" baseline="0" dirty="0" smtClean="0"/>
              <a:t>STED method can achieve video rate but it has quite demanding in labeling procedures and tedious alignment procedure.</a:t>
            </a:r>
          </a:p>
          <a:p>
            <a:r>
              <a:rPr lang="en-US" i="0" baseline="0" dirty="0" smtClean="0"/>
              <a:t>PALM/STORM methods can get nanometer resolution image but the acquisition speed is slow.</a:t>
            </a:r>
          </a:p>
          <a:p>
            <a:r>
              <a:rPr lang="en-US" i="0" baseline="0" dirty="0" smtClean="0"/>
              <a:t>SIM method can get fast 3D image but it can take only fixed cell image and high intensity problem.</a:t>
            </a:r>
          </a:p>
          <a:p>
            <a:r>
              <a:rPr lang="en-US" i="0" baseline="0" dirty="0" smtClean="0"/>
              <a:t>OLID method can achieve fast imaging and enhance the contrast of image but it lacks super-resolution capability.</a:t>
            </a:r>
            <a:endParaRPr lang="en-US" i="0" baseline="0" dirty="0"/>
          </a:p>
          <a:p>
            <a:endParaRPr lang="en-US" i="0" baseline="0" dirty="0"/>
          </a:p>
          <a:p>
            <a:r>
              <a:rPr lang="en-US" i="0" baseline="0" dirty="0" smtClean="0"/>
              <a:t>Above all, those super-resolution methods requires technical expense or modifications to microscope</a:t>
            </a:r>
            <a:endParaRPr lang="en-US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31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But</a:t>
            </a:r>
            <a:r>
              <a:rPr lang="en-US" altLang="ko-KR" baseline="0" dirty="0" smtClean="0"/>
              <a:t> there is also limitations in SOFI technique.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first limitation is brightness scaling problem.</a:t>
            </a:r>
          </a:p>
          <a:p>
            <a:r>
              <a:rPr lang="en-US" altLang="ko-KR" baseline="0" dirty="0" smtClean="0"/>
              <a:t>In the higher order process, the initial brightness different will grow larger. So this results in very large dynamic range images.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The second limitation</a:t>
            </a:r>
            <a:r>
              <a:rPr lang="en-US" altLang="ko-KR" baseline="0" dirty="0" smtClean="0"/>
              <a:t> is sensitive to signal to noise ratio.</a:t>
            </a:r>
          </a:p>
          <a:p>
            <a:r>
              <a:rPr lang="en-US" altLang="ko-KR" baseline="0" dirty="0" smtClean="0"/>
              <a:t>It is related to acquisition time. Limited acquisition times lead to a ‘correlation’ noise in SOFI.</a:t>
            </a:r>
          </a:p>
          <a:p>
            <a:r>
              <a:rPr lang="en-US" altLang="ko-KR" baseline="0" dirty="0" smtClean="0"/>
              <a:t>To reduce noise in SOFI image, measurement time should be extended or SNR has to be improved until the desired quality achieved.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66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</a:t>
            </a:r>
            <a:r>
              <a:rPr lang="en-US" altLang="ko-KR" baseline="0" dirty="0" smtClean="0"/>
              <a:t> the previous slide mentioned about the importance of acquisition time, acquisition speed is limited by blinking behavior of Quantum dots.</a:t>
            </a:r>
          </a:p>
          <a:p>
            <a:r>
              <a:rPr lang="en-US" altLang="ko-KR" baseline="0" dirty="0" smtClean="0"/>
              <a:t>By choosing probes displaying uniform blinking rate, it can be drastically shorten the acquisition times and also help to resolve the brightness scaling.</a:t>
            </a:r>
          </a:p>
          <a:p>
            <a:r>
              <a:rPr lang="en-US" altLang="ko-KR" baseline="0" dirty="0" smtClean="0"/>
              <a:t>Therefore, SOFI method can perform super-resolution imaging at high frame rate by reducing acquisition time.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7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Comparing</a:t>
            </a:r>
            <a:r>
              <a:rPr lang="en-US" altLang="ko-KR" baseline="0" dirty="0" smtClean="0"/>
              <a:t> to previous microscopy methods, this paper introduce 3D super-resolution method that overcomes previous limitations.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SOFI method not only overcomes the diffraction limit but also generate virtually background-free and contrast enhanced images with a few seconds of acquisition time.</a:t>
            </a:r>
          </a:p>
          <a:p>
            <a:r>
              <a:rPr lang="en-US" altLang="ko-KR" baseline="0" dirty="0" smtClean="0"/>
              <a:t>Also it can be applied to any kind of fluorescence imaging methods and doesn’t need for sophisticated electronics.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12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Simply,</a:t>
            </a:r>
            <a:r>
              <a:rPr lang="en-US" altLang="ko-KR" baseline="0" dirty="0" smtClean="0"/>
              <a:t> SOFI method relies on higher-order statistical analysis of temporal fluctuations recorded in a sequence of images.</a:t>
            </a:r>
          </a:p>
          <a:p>
            <a:r>
              <a:rPr lang="en-US" altLang="ko-KR" baseline="0" dirty="0" smtClean="0"/>
              <a:t>Therefore, the method was named as ‘Super-resolution Optical Fluctuation Imaging’.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 analysis of fluorescence fluctuation can be explained to 3 steps.</a:t>
            </a:r>
          </a:p>
          <a:p>
            <a:r>
              <a:rPr lang="en-US" altLang="ko-KR" baseline="0" dirty="0" smtClean="0"/>
              <a:t>First step is taking images by time series. And second step is filtering the signal by n-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 order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which will be explained in theoretical part. And there will be left only highly correlated fluctuation information.</a:t>
            </a:r>
          </a:p>
          <a:p>
            <a:r>
              <a:rPr lang="en-US" altLang="ko-KR" baseline="0" dirty="0" smtClean="0"/>
              <a:t>From these steps, SOFI method can overcome diffraction limit and get contrast enhanced image.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2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For analyzing fluorescence fluctuation of the image,</a:t>
            </a:r>
            <a:r>
              <a:rPr lang="en-US" altLang="ko-KR" baseline="0" dirty="0" smtClean="0"/>
              <a:t> there are three conditions.</a:t>
            </a:r>
          </a:p>
          <a:p>
            <a:r>
              <a:rPr lang="en-US" altLang="ko-KR" baseline="0" dirty="0" smtClean="0"/>
              <a:t>First condition is about Fluorescence label. The fluorescence should have at least 2 different emission states.</a:t>
            </a:r>
          </a:p>
          <a:p>
            <a:r>
              <a:rPr lang="en-US" altLang="ko-KR" baseline="0" dirty="0" smtClean="0"/>
              <a:t>Second condition is emitter. Different emitters should switch between states repeatedly and independently from each other.</a:t>
            </a:r>
          </a:p>
          <a:p>
            <a:r>
              <a:rPr lang="en-US" altLang="ko-KR" baseline="0" dirty="0" smtClean="0"/>
              <a:t>Last condition is image pixel. The image should be taken with pixels smaller than the diffraction limit.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3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Let’s begin to</a:t>
            </a:r>
            <a:r>
              <a:rPr lang="en-US" altLang="ko-KR" baseline="0" dirty="0" smtClean="0"/>
              <a:t> see the pic picture of SOFI method procedure.</a:t>
            </a:r>
          </a:p>
          <a:p>
            <a:r>
              <a:rPr lang="en-US" altLang="ko-KR" baseline="0" dirty="0" smtClean="0"/>
              <a:t>Picture A show us fluorophore positions in CCD pixel grid. There may be in close distance so positions cannot be separated in image distinctly.</a:t>
            </a:r>
          </a:p>
          <a:p>
            <a:r>
              <a:rPr lang="en-US" altLang="ko-KR" baseline="0" dirty="0" smtClean="0"/>
              <a:t>The signal from the emitter fluorescence distribution is convolved with the system PSF and recorded on a </a:t>
            </a:r>
            <a:r>
              <a:rPr lang="en-US" altLang="ko-KR" baseline="0" dirty="0" err="1" smtClean="0"/>
              <a:t>subdiffraction</a:t>
            </a:r>
            <a:r>
              <a:rPr lang="en-US" altLang="ko-KR" baseline="0" dirty="0" smtClean="0"/>
              <a:t> grid in Picture B.</a:t>
            </a:r>
          </a:p>
          <a:p>
            <a:r>
              <a:rPr lang="en-US" altLang="ko-KR" dirty="0" smtClean="0"/>
              <a:t>The</a:t>
            </a:r>
            <a:r>
              <a:rPr lang="en-US" altLang="ko-KR" baseline="0" dirty="0" smtClean="0"/>
              <a:t> signals of each pixel have fluctuations by time series.</a:t>
            </a:r>
          </a:p>
          <a:p>
            <a:r>
              <a:rPr lang="en-US" altLang="ko-KR" dirty="0" smtClean="0"/>
              <a:t>Next</a:t>
            </a:r>
            <a:r>
              <a:rPr lang="en-US" altLang="ko-KR" baseline="0" dirty="0" smtClean="0"/>
              <a:t> stage is auto-correlation of each pixel fluctuation signal. So it can achieve highly correlated signal than before.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You can see smooth graph in picture C.</a:t>
            </a:r>
          </a:p>
          <a:p>
            <a:r>
              <a:rPr lang="en-US" altLang="ko-KR" baseline="0" dirty="0" smtClean="0"/>
              <a:t>This part will be specifically explained in following slides.</a:t>
            </a:r>
          </a:p>
          <a:p>
            <a:r>
              <a:rPr lang="en-US" altLang="ko-KR" baseline="0" dirty="0" smtClean="0"/>
              <a:t>At last stage the SOFI intensity value is given by the integral over the auto correlation function.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As I mentioned in previous slide, the main part</a:t>
            </a:r>
            <a:r>
              <a:rPr lang="en-US" altLang="ko-KR" baseline="0" dirty="0" smtClean="0"/>
              <a:t> is processing fluctuations of fluorescence signal.</a:t>
            </a:r>
          </a:p>
          <a:p>
            <a:r>
              <a:rPr lang="en-US" altLang="ko-KR" dirty="0" smtClean="0"/>
              <a:t>The result of this part</a:t>
            </a:r>
            <a:r>
              <a:rPr lang="en-US" altLang="ko-KR" baseline="0" dirty="0" smtClean="0"/>
              <a:t> is achieving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function Cn which can enhance the image resolution from previous fluctuating low resolution image.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 will introduce you how to deduce the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function in four stages.</a:t>
            </a:r>
          </a:p>
          <a:p>
            <a:r>
              <a:rPr lang="en-US" altLang="ko-KR" dirty="0" smtClean="0"/>
              <a:t>It will start from</a:t>
            </a:r>
            <a:r>
              <a:rPr lang="en-US" altLang="ko-KR" baseline="0" dirty="0" smtClean="0"/>
              <a:t> understanding fluorescence signal.</a:t>
            </a:r>
          </a:p>
          <a:p>
            <a:r>
              <a:rPr lang="en-US" altLang="ko-KR" baseline="0" dirty="0" smtClean="0"/>
              <a:t>And next stage will explain about the result of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order auto-correlation of fluorescence signal</a:t>
            </a:r>
          </a:p>
          <a:p>
            <a:r>
              <a:rPr lang="en-US" altLang="ko-KR" baseline="0" dirty="0" smtClean="0"/>
              <a:t>From the auto correlation function, it will achieve new PSF function and expand it to higher order case.</a:t>
            </a:r>
          </a:p>
          <a:p>
            <a:r>
              <a:rPr lang="en-US" altLang="ko-KR" baseline="0" dirty="0" smtClean="0"/>
              <a:t>The last stage it will get the </a:t>
            </a:r>
            <a:r>
              <a:rPr lang="en-US" altLang="ko-KR" baseline="0" dirty="0" err="1" smtClean="0"/>
              <a:t>cumulant</a:t>
            </a:r>
            <a:r>
              <a:rPr lang="en-US" altLang="ko-KR" baseline="0" dirty="0" smtClean="0"/>
              <a:t> function for SOFI processing.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We</a:t>
            </a:r>
            <a:r>
              <a:rPr lang="en-US" altLang="ko-KR" baseline="0" dirty="0" smtClean="0"/>
              <a:t> will begin to understanding about fluorescence signal process.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Given sample composed of N single, independently fluctuating emitters will result fluorescence source distribution. Each fluorescence source is </a:t>
            </a:r>
            <a:r>
              <a:rPr lang="en-US" altLang="ko-KR" baseline="0" dirty="0" err="1" smtClean="0"/>
              <a:t>deteremined</a:t>
            </a:r>
            <a:r>
              <a:rPr lang="en-US" altLang="ko-KR" baseline="0" dirty="0" smtClean="0"/>
              <a:t> by position r, brightness e, and time dependent fluctuation </a:t>
            </a:r>
            <a:r>
              <a:rPr lang="ko-KR" altLang="en-US" baseline="0" dirty="0" smtClean="0"/>
              <a:t>나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With convolution of PSF U(r) we can get fluorescence signal F(</a:t>
            </a:r>
            <a:r>
              <a:rPr lang="en-US" altLang="ko-KR" baseline="0" dirty="0" err="1" smtClean="0"/>
              <a:t>r,t</a:t>
            </a:r>
            <a:r>
              <a:rPr lang="en-US" altLang="ko-KR" baseline="0" dirty="0" smtClean="0"/>
              <a:t>). You can see the example of this signal on the right side picture. We can observe the signal is fluctuating by time changes.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38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Next step is auto-correlation process.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If</a:t>
            </a:r>
            <a:r>
              <a:rPr lang="en-US" altLang="ko-KR" baseline="0" dirty="0" smtClean="0"/>
              <a:t> we do 2</a:t>
            </a:r>
            <a:r>
              <a:rPr lang="en-US" altLang="ko-KR" baseline="30000" dirty="0" smtClean="0"/>
              <a:t>nd</a:t>
            </a:r>
            <a:r>
              <a:rPr lang="en-US" altLang="ko-KR" baseline="0" dirty="0" smtClean="0"/>
              <a:t> order auto correlation to fluorescent signal we achieve from previous step, we can get the final equation.</a:t>
            </a:r>
          </a:p>
          <a:p>
            <a:endParaRPr lang="en-US" altLang="ko-KR" baseline="0" dirty="0" smtClean="0"/>
          </a:p>
          <a:p>
            <a:r>
              <a:rPr lang="en-US" altLang="ko-KR" dirty="0" smtClean="0"/>
              <a:t>From second step to final step the different position j,</a:t>
            </a:r>
            <a:r>
              <a:rPr lang="en-US" altLang="ko-KR" baseline="0" dirty="0" smtClean="0"/>
              <a:t> k terms was removed. </a:t>
            </a:r>
          </a:p>
          <a:p>
            <a:r>
              <a:rPr lang="en-US" altLang="ko-KR" baseline="0" dirty="0" smtClean="0"/>
              <a:t>This is because emission of different emitters are not correlated each other in time.</a:t>
            </a:r>
          </a:p>
          <a:p>
            <a:r>
              <a:rPr lang="en-US" altLang="ko-KR" baseline="0" dirty="0" smtClean="0"/>
              <a:t>As you see above picture, the auto-correlation signal shows stable signal.</a:t>
            </a:r>
          </a:p>
          <a:p>
            <a:r>
              <a:rPr lang="en-US" altLang="ko-KR" baseline="0" dirty="0" smtClean="0"/>
              <a:t>Finally, we could achieve new PSF which is square of the original PSF.</a:t>
            </a:r>
          </a:p>
          <a:p>
            <a:r>
              <a:rPr lang="en-US" altLang="ko-KR" baseline="0" dirty="0" smtClean="0"/>
              <a:t>This effect will be explain in the next slide.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643BA7-FA2A-F54F-9042-659B70CF84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4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1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2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86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3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80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6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6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13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16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CB248-3D12-44DC-80C6-6EB130AE77E1}" type="datetimeFigureOut">
              <a:rPr lang="ko-KR" altLang="en-US" smtClean="0"/>
              <a:t>2016. 2. 16.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E8BD2-F63C-49FD-A274-9B9A70890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0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01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190.png"/><Relationship Id="rId10" Type="http://schemas.openxmlformats.org/officeDocument/2006/relationships/image" Target="../media/image200.png"/><Relationship Id="rId11" Type="http://schemas.openxmlformats.org/officeDocument/2006/relationships/image" Target="../media/image25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3999" y="1162776"/>
            <a:ext cx="72033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dirty="0" smtClean="0"/>
              <a:t>Super-resolution</a:t>
            </a:r>
          </a:p>
          <a:p>
            <a:pPr algn="ctr"/>
            <a:r>
              <a:rPr lang="en-US" altLang="ko-KR" sz="4800" b="1" dirty="0" smtClean="0"/>
              <a:t>Optical Fluctuation Imaging</a:t>
            </a:r>
          </a:p>
          <a:p>
            <a:pPr algn="ctr"/>
            <a:r>
              <a:rPr lang="en-US" altLang="ko-KR" sz="4800" b="1" dirty="0" smtClean="0"/>
              <a:t>(SOFI)</a:t>
            </a:r>
            <a:endParaRPr lang="ko-KR" alt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13825" y="3775899"/>
            <a:ext cx="6603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Dertinger</a:t>
            </a:r>
            <a:r>
              <a:rPr lang="en-US" sz="1600" dirty="0"/>
              <a:t>, T., </a:t>
            </a:r>
            <a:r>
              <a:rPr lang="en-US" sz="1600" dirty="0" err="1"/>
              <a:t>Colyer</a:t>
            </a:r>
            <a:r>
              <a:rPr lang="en-US" sz="1600" dirty="0"/>
              <a:t>, R., </a:t>
            </a:r>
            <a:r>
              <a:rPr lang="en-US" sz="1600" dirty="0" err="1"/>
              <a:t>Iyer</a:t>
            </a:r>
            <a:r>
              <a:rPr lang="en-US" sz="1600" dirty="0"/>
              <a:t>, G., Weiss, S., &amp; </a:t>
            </a:r>
            <a:r>
              <a:rPr lang="en-US" sz="1600" dirty="0" err="1"/>
              <a:t>Enderlein</a:t>
            </a:r>
            <a:r>
              <a:rPr lang="en-US" sz="1600" dirty="0"/>
              <a:t>, J. </a:t>
            </a:r>
            <a:r>
              <a:rPr lang="en-US" sz="1600" dirty="0" smtClean="0"/>
              <a:t>(</a:t>
            </a:r>
            <a:r>
              <a:rPr lang="en-US" sz="1600" dirty="0" smtClean="0"/>
              <a:t>2009</a:t>
            </a:r>
            <a:r>
              <a:rPr lang="en-US" sz="1600" dirty="0" smtClean="0"/>
              <a:t>).</a:t>
            </a:r>
          </a:p>
          <a:p>
            <a:pPr algn="ctr"/>
            <a:r>
              <a:rPr lang="en-US" sz="1600" dirty="0"/>
              <a:t>Fast, background-free, 3D super-resolution optical fluctuation imaging (SOFI).</a:t>
            </a:r>
            <a:endParaRPr lang="ko-KR" alt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6884197" y="5384800"/>
            <a:ext cx="1333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Seyoon</a:t>
            </a:r>
            <a:r>
              <a:rPr lang="en-US" dirty="0" smtClean="0"/>
              <a:t>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Step 3 - </a:t>
            </a:r>
            <a:r>
              <a:rPr lang="en-US" sz="2800" dirty="0"/>
              <a:t>New “PSF” from G</a:t>
            </a:r>
            <a:r>
              <a:rPr lang="en-US" sz="2800" baseline="-25000" dirty="0"/>
              <a:t>2</a:t>
            </a:r>
            <a:r>
              <a:rPr lang="en-US" sz="2800" dirty="0"/>
              <a:t> &amp; n-</a:t>
            </a:r>
            <a:r>
              <a:rPr lang="en-US" sz="2800" dirty="0" err="1"/>
              <a:t>th</a:t>
            </a:r>
            <a:r>
              <a:rPr lang="en-US" sz="2800" dirty="0"/>
              <a:t> order </a:t>
            </a:r>
            <a:r>
              <a:rPr lang="en-US" sz="2800" dirty="0" smtClean="0"/>
              <a:t>effect</a:t>
            </a:r>
            <a:endParaRPr lang="en-US" sz="2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9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44039" y="1991028"/>
            <a:ext cx="8269476" cy="1068943"/>
            <a:chOff x="444039" y="1977380"/>
            <a:chExt cx="8269476" cy="10689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690991" y="2138510"/>
                  <a:ext cx="1022524" cy="907813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400" b="0" i="1" dirty="0" smtClean="0">
                    <a:latin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0991" y="2138510"/>
                  <a:ext cx="1022524" cy="9078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44039" y="2346717"/>
                  <a:ext cx="7055136" cy="6327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⇒  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9" y="2346717"/>
                  <a:ext cx="7055136" cy="6327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/>
            <p:cNvSpPr txBox="1"/>
            <p:nvPr/>
          </p:nvSpPr>
          <p:spPr>
            <a:xfrm>
              <a:off x="1676114" y="1977380"/>
              <a:ext cx="1204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smtClean="0"/>
                <a:t>Original PSF</a:t>
              </a:r>
              <a:endParaRPr lang="en-US" sz="1600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6762" y="1977380"/>
              <a:ext cx="9212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New PSF</a:t>
              </a:r>
              <a:endParaRPr lang="en-US" sz="1600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47764" y="1549337"/>
            <a:ext cx="387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PSF from 2</a:t>
            </a:r>
            <a:r>
              <a:rPr lang="en-US" altLang="ko-KR" b="1" baseline="30000" dirty="0" smtClean="0"/>
              <a:t>nd</a:t>
            </a:r>
            <a:r>
              <a:rPr lang="en-US" altLang="ko-KR" b="1" dirty="0" smtClean="0"/>
              <a:t> order auto-correlation G</a:t>
            </a:r>
            <a:r>
              <a:rPr lang="en-US" altLang="ko-KR" b="1" baseline="-25000" dirty="0" smtClean="0"/>
              <a:t>2</a:t>
            </a:r>
            <a:endParaRPr lang="ko-KR" altLang="en-US" b="1" baseline="-250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310258" y="3275649"/>
            <a:ext cx="6257976" cy="1226609"/>
            <a:chOff x="1310258" y="3603201"/>
            <a:chExt cx="6257976" cy="12266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1577405" y="3631994"/>
                  <a:ext cx="5723684" cy="3963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/>
                    <a:t>New PSF is </a:t>
                  </a:r>
                  <a:r>
                    <a:rPr lang="en-US" i="1" dirty="0"/>
                    <a:t>reduced by a factor of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a14:m>
                  <a:r>
                    <a:rPr lang="en-US" dirty="0"/>
                    <a:t> along all </a:t>
                  </a:r>
                  <a:r>
                    <a:rPr lang="en-US" dirty="0" smtClean="0"/>
                    <a:t>3 dimension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405" y="3631994"/>
                  <a:ext cx="5723684" cy="3963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6" b="-2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1945432" y="4383149"/>
              <a:ext cx="498762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i="1" dirty="0" smtClean="0"/>
                <a:t>Increase </a:t>
              </a:r>
              <a:r>
                <a:rPr lang="en-US" b="1" i="1" dirty="0"/>
                <a:t>optical resolution</a:t>
              </a:r>
              <a:r>
                <a:rPr lang="en-US" dirty="0"/>
                <a:t> of 2</a:t>
              </a:r>
              <a:r>
                <a:rPr lang="en-US" baseline="30000" dirty="0"/>
                <a:t>nd</a:t>
              </a:r>
              <a:r>
                <a:rPr lang="en-US" dirty="0"/>
                <a:t> order SOFI Image</a:t>
              </a:r>
            </a:p>
          </p:txBody>
        </p:sp>
        <p:cxnSp>
          <p:nvCxnSpPr>
            <p:cNvPr id="20" name="Straight Arrow Connector 19"/>
            <p:cNvCxnSpPr>
              <a:stCxn id="4" idx="2"/>
              <a:endCxn id="12" idx="0"/>
            </p:cNvCxnSpPr>
            <p:nvPr/>
          </p:nvCxnSpPr>
          <p:spPr>
            <a:xfrm>
              <a:off x="4439247" y="4028321"/>
              <a:ext cx="0" cy="354828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1310258" y="3603201"/>
              <a:ext cx="6257976" cy="122660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47764" y="4839706"/>
            <a:ext cx="8527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Higher-order correlation functions generate </a:t>
            </a:r>
            <a:r>
              <a:rPr lang="en-US" i="1" dirty="0"/>
              <a:t>higher powers of PSF and increase resolution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18631" y="5456168"/>
                <a:ext cx="8706738" cy="5310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n-</a:t>
                </a:r>
                <a:r>
                  <a:rPr lang="en-US" sz="2800" dirty="0" err="1"/>
                  <a:t>th</a:t>
                </a:r>
                <a:r>
                  <a:rPr lang="en-US" sz="2800" dirty="0"/>
                  <a:t> order of PSF </a:t>
                </a:r>
                <a:r>
                  <a:rPr lang="en-US" sz="2800" dirty="0" smtClean="0"/>
                  <a:t>→ </a:t>
                </a:r>
                <a:r>
                  <a:rPr lang="en-US" sz="2800" i="1" dirty="0" smtClean="0"/>
                  <a:t>resolution </a:t>
                </a:r>
                <a:r>
                  <a:rPr lang="en-US" sz="2800" i="1" dirty="0"/>
                  <a:t>is enhanced by a factor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b="1" i="1">
                            <a:latin typeface="Cambria Math" charset="0"/>
                          </a:rPr>
                        </m:ctrlPr>
                      </m:radPr>
                      <m:deg/>
                      <m:e>
                        <m:r>
                          <a:rPr lang="en-US" sz="2800" b="1" i="1">
                            <a:latin typeface="Cambria Math" charset="0"/>
                          </a:rPr>
                          <m:t>𝒏</m:t>
                        </m:r>
                      </m:e>
                    </m:rad>
                  </m:oMath>
                </a14:m>
                <a:r>
                  <a:rPr lang="en-US" sz="2800" i="1" dirty="0"/>
                  <a:t> </a:t>
                </a: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31" y="5456168"/>
                <a:ext cx="8706738" cy="531043"/>
              </a:xfrm>
              <a:prstGeom prst="rect">
                <a:avLst/>
              </a:prstGeom>
              <a:blipFill rotWithShape="0">
                <a:blip r:embed="rId6"/>
                <a:stretch>
                  <a:fillRect l="-280" t="-919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3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6820" y="4112366"/>
                <a:ext cx="5589415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20" y="4112366"/>
                <a:ext cx="5589415" cy="764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84821" y="4125286"/>
                <a:ext cx="3059556" cy="738664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1400" dirty="0" smtClean="0"/>
                  <a:t> </a:t>
                </a:r>
              </a:p>
              <a:p>
                <a:pPr algn="ctr"/>
                <a:r>
                  <a:rPr lang="en-US" sz="1400" i="1" dirty="0" smtClean="0"/>
                  <a:t>Correlation based weighting function</a:t>
                </a:r>
              </a:p>
              <a:p>
                <a:pPr algn="ctr"/>
                <a:r>
                  <a:rPr lang="en-US" sz="1400" dirty="0" smtClean="0"/>
                  <a:t>Depends on the order of the </a:t>
                </a:r>
                <a:r>
                  <a:rPr lang="en-US" sz="1400" dirty="0" err="1" smtClean="0"/>
                  <a:t>cumulants</a:t>
                </a:r>
                <a:endParaRPr lang="en-US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821" y="4125286"/>
                <a:ext cx="3059556" cy="738664"/>
              </a:xfrm>
              <a:prstGeom prst="rect">
                <a:avLst/>
              </a:prstGeom>
              <a:blipFill rotWithShape="0">
                <a:blip r:embed="rId4"/>
                <a:stretch>
                  <a:fillRect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Step 4 - </a:t>
            </a:r>
            <a:r>
              <a:rPr lang="en-US" sz="2800" dirty="0" err="1"/>
              <a:t>Cumulant</a:t>
            </a:r>
            <a:r>
              <a:rPr lang="en-US" sz="2800" dirty="0"/>
              <a:t> Function </a:t>
            </a:r>
            <a:r>
              <a:rPr lang="en-US" sz="2800" dirty="0" smtClean="0"/>
              <a:t>C</a:t>
            </a:r>
            <a:r>
              <a:rPr lang="en-US" sz="2800" baseline="-25000" dirty="0" smtClean="0"/>
              <a:t>n</a:t>
            </a:r>
            <a:endParaRPr lang="en-US" sz="2800" baseline="-25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10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7764" y="3660030"/>
            <a:ext cx="233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Cumulant</a:t>
            </a:r>
            <a:r>
              <a:rPr lang="en-US" altLang="ko-KR" b="1" dirty="0" smtClean="0"/>
              <a:t> Function C</a:t>
            </a:r>
            <a:r>
              <a:rPr lang="en-US" altLang="ko-KR" b="1" baseline="-25000" dirty="0" smtClean="0"/>
              <a:t>n</a:t>
            </a:r>
            <a:endParaRPr lang="ko-KR" altLang="en-US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1540470" y="5234405"/>
            <a:ext cx="63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All </a:t>
            </a:r>
            <a:r>
              <a:rPr lang="en-US" i="1" dirty="0" smtClean="0"/>
              <a:t>cross terms caused by lower-order are eliminated</a:t>
            </a:r>
            <a:r>
              <a:rPr lang="en-US" dirty="0" smtClean="0"/>
              <a:t> in </a:t>
            </a:r>
            <a:r>
              <a:rPr lang="en-US" dirty="0" err="1" smtClean="0"/>
              <a:t>cumulants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55571" y="1971812"/>
                <a:ext cx="66320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71" y="1971812"/>
                <a:ext cx="6632072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47764" y="1462529"/>
            <a:ext cx="342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n-</a:t>
            </a:r>
            <a:r>
              <a:rPr lang="en-US" b="1" dirty="0" err="1" smtClean="0"/>
              <a:t>th</a:t>
            </a:r>
            <a:r>
              <a:rPr lang="en-US" b="1" dirty="0" smtClean="0"/>
              <a:t> order correlation function </a:t>
            </a:r>
            <a:r>
              <a:rPr lang="en-US" b="1" dirty="0" err="1" smtClean="0"/>
              <a:t>G</a:t>
            </a:r>
            <a:r>
              <a:rPr lang="en-US" sz="1400" b="1" dirty="0" err="1" smtClean="0"/>
              <a:t>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29904" y="2515697"/>
            <a:ext cx="828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generate SOFI images of higher orders, </a:t>
            </a:r>
            <a:r>
              <a:rPr lang="en-US" i="1" dirty="0" smtClean="0"/>
              <a:t>necessary to transform the n-</a:t>
            </a:r>
            <a:r>
              <a:rPr lang="en-US" i="1" dirty="0" err="1" smtClean="0"/>
              <a:t>th</a:t>
            </a:r>
            <a:r>
              <a:rPr lang="en-US" i="1" dirty="0" smtClean="0"/>
              <a:t> order correlation functions into n-</a:t>
            </a:r>
            <a:r>
              <a:rPr lang="en-US" i="1" dirty="0" err="1" smtClean="0"/>
              <a:t>th</a:t>
            </a:r>
            <a:r>
              <a:rPr lang="en-US" i="1" dirty="0" smtClean="0"/>
              <a:t> order </a:t>
            </a:r>
            <a:r>
              <a:rPr lang="en-US" i="1" dirty="0" err="1" smtClean="0"/>
              <a:t>cumulant</a:t>
            </a:r>
            <a:r>
              <a:rPr lang="en-US" i="1" dirty="0" smtClean="0"/>
              <a:t> functions</a:t>
            </a:r>
          </a:p>
        </p:txBody>
      </p:sp>
      <p:sp>
        <p:nvSpPr>
          <p:cNvPr id="9" name="Down Arrow 8"/>
          <p:cNvSpPr/>
          <p:nvPr/>
        </p:nvSpPr>
        <p:spPr>
          <a:xfrm>
            <a:off x="4401403" y="3261815"/>
            <a:ext cx="341194" cy="39821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2686424" y="5735668"/>
                <a:ext cx="4080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New </a:t>
                </a:r>
                <a:r>
                  <a:rPr lang="en-US" b="1" i="1" dirty="0" smtClean="0"/>
                  <a:t>n-</a:t>
                </a:r>
                <a:r>
                  <a:rPr lang="en-US" b="1" i="1" dirty="0" err="1" smtClean="0"/>
                  <a:t>th</a:t>
                </a:r>
                <a:r>
                  <a:rPr lang="en-US" b="1" i="1" dirty="0" smtClean="0"/>
                  <a:t> order PSF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 smtClean="0"/>
                  <a:t> could be acquired</a:t>
                </a:r>
                <a:endParaRPr lang="en-US" dirty="0" smtClean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424" y="5735668"/>
                <a:ext cx="408086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96" t="-10000" r="-104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377108" y="5190337"/>
            <a:ext cx="6650976" cy="9791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8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1939" y="1765289"/>
            <a:ext cx="560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Limiting </a:t>
            </a:r>
            <a:r>
              <a:rPr lang="en-US" i="1" dirty="0" smtClean="0"/>
              <a:t>factor</a:t>
            </a:r>
            <a:r>
              <a:rPr lang="en-US" dirty="0" smtClean="0"/>
              <a:t> for generation of higher order SOFI images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227" y="4698794"/>
            <a:ext cx="776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practice, </a:t>
            </a:r>
            <a:r>
              <a:rPr lang="en-US" i="1" dirty="0" smtClean="0"/>
              <a:t>setting all time lags to zero</a:t>
            </a:r>
            <a:r>
              <a:rPr lang="en-US" dirty="0" smtClean="0"/>
              <a:t> for computing SOFI image most efficiently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50624" y="5231240"/>
                <a:ext cx="659039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=0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24" y="5231240"/>
                <a:ext cx="6590394" cy="76450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Practical way to </a:t>
            </a:r>
            <a:r>
              <a:rPr lang="en-US" altLang="ko-KR" sz="2800" dirty="0"/>
              <a:t>compute SOFI </a:t>
            </a:r>
            <a:r>
              <a:rPr lang="en-US" altLang="ko-KR" sz="2800" dirty="0" smtClean="0"/>
              <a:t>image is setting all time lags to </a:t>
            </a:r>
            <a:r>
              <a:rPr lang="en-US" altLang="ko-KR" sz="2800" dirty="0" smtClean="0"/>
              <a:t>zero in </a:t>
            </a:r>
            <a:r>
              <a:rPr lang="en-US" altLang="ko-KR" sz="2800" dirty="0" err="1" smtClean="0"/>
              <a:t>cumulant</a:t>
            </a:r>
            <a:r>
              <a:rPr lang="en-US" altLang="ko-KR" sz="2800" dirty="0" smtClean="0"/>
              <a:t> function C</a:t>
            </a:r>
            <a:r>
              <a:rPr lang="en-US" altLang="ko-KR" sz="2800" baseline="-25000" dirty="0" smtClean="0"/>
              <a:t>n</a:t>
            </a:r>
            <a:endParaRPr lang="ko-KR" altLang="en-US" sz="2800" baseline="-25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11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35623" y="2421824"/>
            <a:ext cx="8065827" cy="1760562"/>
            <a:chOff x="535623" y="1648386"/>
            <a:chExt cx="8065827" cy="1760562"/>
          </a:xfrm>
        </p:grpSpPr>
        <p:grpSp>
          <p:nvGrpSpPr>
            <p:cNvPr id="14" name="Group 13"/>
            <p:cNvGrpSpPr/>
            <p:nvPr/>
          </p:nvGrpSpPr>
          <p:grpSpPr>
            <a:xfrm>
              <a:off x="1108991" y="1844010"/>
              <a:ext cx="6919093" cy="1369314"/>
              <a:chOff x="1108991" y="1844010"/>
              <a:chExt cx="6919093" cy="1369314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2784265" y="1844010"/>
                <a:ext cx="35685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n-</a:t>
                </a:r>
                <a:r>
                  <a:rPr lang="en-US" sz="2400" dirty="0" err="1" smtClean="0"/>
                  <a:t>th</a:t>
                </a:r>
                <a:r>
                  <a:rPr lang="en-US" sz="2400" dirty="0" smtClean="0"/>
                  <a:t> order </a:t>
                </a:r>
                <a:r>
                  <a:rPr lang="en-US" sz="2400" dirty="0" err="1" smtClean="0"/>
                  <a:t>cumulant</a:t>
                </a:r>
                <a:endParaRPr lang="en-US" sz="2400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108991" y="2751659"/>
                <a:ext cx="691909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/>
                  <a:t>The computation time and memory </a:t>
                </a:r>
                <a:r>
                  <a:rPr lang="en-US" sz="2400" dirty="0" smtClean="0"/>
                  <a:t>increase n</a:t>
                </a:r>
                <a:r>
                  <a:rPr lang="en-US" sz="2400" baseline="30000" dirty="0" smtClean="0"/>
                  <a:t>2</a:t>
                </a:r>
                <a:endParaRPr lang="en-US" sz="2400" baseline="30000" dirty="0"/>
              </a:p>
            </p:txBody>
          </p:sp>
          <p:cxnSp>
            <p:nvCxnSpPr>
              <p:cNvPr id="13" name="Straight Arrow Connector 12"/>
              <p:cNvCxnSpPr>
                <a:stCxn id="2" idx="2"/>
                <a:endCxn id="9" idx="0"/>
              </p:cNvCxnSpPr>
              <p:nvPr/>
            </p:nvCxnSpPr>
            <p:spPr>
              <a:xfrm flipH="1">
                <a:off x="4568538" y="2305675"/>
                <a:ext cx="1" cy="4459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5" name="Rounded Rectangle 14"/>
            <p:cNvSpPr/>
            <p:nvPr/>
          </p:nvSpPr>
          <p:spPr>
            <a:xfrm>
              <a:off x="535623" y="1648386"/>
              <a:ext cx="8065827" cy="1760562"/>
            </a:xfrm>
            <a:prstGeom prst="roundRect">
              <a:avLst>
                <a:gd name="adj" fmla="val 5814"/>
              </a:avLst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761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82" y="1831332"/>
            <a:ext cx="6054436" cy="4046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Experiment 1 – Quantum Dots</a:t>
            </a:r>
          </a:p>
          <a:p>
            <a:r>
              <a:rPr lang="en-US" altLang="ko-KR" sz="2800" dirty="0" smtClean="0"/>
              <a:t>Resolution enhanced by higher order SOFI </a:t>
            </a:r>
            <a:r>
              <a:rPr lang="en-US" altLang="ko-KR" sz="2800" dirty="0" err="1" smtClean="0"/>
              <a:t>cumulant</a:t>
            </a:r>
            <a:endParaRPr lang="ko-KR" altLang="en-US" sz="28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12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2049" y="329600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Original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7128" y="3330479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2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nd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2921" y="3330479"/>
            <a:ext cx="381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4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th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7128" y="528194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16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th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41550" y="528194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</a:rPr>
              <a:t>25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th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8816" y="5281942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9</a:t>
            </a:r>
            <a:r>
              <a:rPr lang="en-US" altLang="ko-KR" sz="1400" b="1" baseline="30000" dirty="0" smtClean="0">
                <a:solidFill>
                  <a:schemeClr val="bg1"/>
                </a:solidFill>
              </a:rPr>
              <a:t>th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802998" y="1957730"/>
            <a:ext cx="7538004" cy="2990754"/>
            <a:chOff x="802998" y="2359171"/>
            <a:chExt cx="7538004" cy="29907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998" y="2359171"/>
              <a:ext cx="7538004" cy="29907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545572" y="3372034"/>
                  <a:ext cx="2218684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b="0" i="1" dirty="0" smtClean="0">
                      <a:solidFill>
                        <a:srgbClr val="FF0000"/>
                      </a:solidFill>
                      <a:latin typeface="Cambria Math" panose="02040503050406030204" pitchFamily="18" charset="0"/>
                    </a:rPr>
                    <a:t>Fitted  curve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𝑭𝑾𝑯𝑴</m:t>
                        </m:r>
                        <m:d>
                          <m:d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𝟓𝟎</m:t>
                            </m:r>
                          </m:sub>
                        </m:sSub>
                        <m:r>
                          <a:rPr lang="en-US" altLang="ko-KR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altLang="ko-KR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sup>
                        </m:sSup>
                      </m:oMath>
                    </m:oMathPara>
                  </a14:m>
                  <a:endParaRPr lang="en-US" altLang="ko-KR" sz="1600" b="1" dirty="0" smtClean="0">
                    <a:solidFill>
                      <a:srgbClr val="FF0000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sub>
                        </m:s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=289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±2 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𝑛𝑚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rgbClr val="FF0000"/>
                    </a:solidFill>
                    <a:latin typeface="Cambria Math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=0.51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±0.01</m:t>
                        </m:r>
                      </m:oMath>
                    </m:oMathPara>
                  </a14:m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572" y="3372034"/>
                  <a:ext cx="2218684" cy="95410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548" b="-95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타원 10"/>
            <p:cNvSpPr/>
            <p:nvPr/>
          </p:nvSpPr>
          <p:spPr>
            <a:xfrm>
              <a:off x="8106937" y="4872136"/>
              <a:ext cx="234065" cy="2340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839629" y="2766698"/>
              <a:ext cx="234065" cy="23406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378569" y="4372307"/>
                  <a:ext cx="90928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i="0" dirty="0" smtClean="0">
                      <a:solidFill>
                        <a:srgbClr val="FF0000"/>
                      </a:solidFill>
                    </a:rPr>
                    <a:t>25</a:t>
                  </a:r>
                  <a:r>
                    <a:rPr lang="en-US" altLang="ko-KR" sz="1100" b="1" i="0" baseline="30000" dirty="0" smtClean="0">
                      <a:solidFill>
                        <a:srgbClr val="FF0000"/>
                      </a:solidFill>
                    </a:rPr>
                    <a:t>th</a:t>
                  </a:r>
                  <a:r>
                    <a:rPr lang="en-US" altLang="ko-KR" sz="1100" b="1" i="0" dirty="0" smtClean="0">
                      <a:solidFill>
                        <a:srgbClr val="FF0000"/>
                      </a:solidFill>
                    </a:rPr>
                    <a:t> order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𝟓𝟓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𝐧𝐦</m:t>
                        </m:r>
                      </m:oMath>
                    </m:oMathPara>
                  </a14:m>
                  <a:endParaRPr lang="ko-KR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569" y="4372307"/>
                  <a:ext cx="909288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067556" y="2668286"/>
                  <a:ext cx="970330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100" b="1" i="0" dirty="0" smtClean="0">
                      <a:solidFill>
                        <a:srgbClr val="FF0000"/>
                      </a:solidFill>
                    </a:rPr>
                    <a:t>Original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𝟐𝟖𝟗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𝐧𝐦</m:t>
                        </m:r>
                      </m:oMath>
                    </m:oMathPara>
                  </a14:m>
                  <a:endParaRPr lang="ko-KR" altLang="en-US" sz="11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556" y="2668286"/>
                  <a:ext cx="970330" cy="43088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1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Experiment 1 – Quantum Dots</a:t>
            </a:r>
          </a:p>
          <a:p>
            <a:r>
              <a:rPr lang="en-US" altLang="ko-KR" sz="2800" dirty="0" smtClean="0"/>
              <a:t>Intensity of cross section reduced by higher order </a:t>
            </a:r>
            <a:endParaRPr lang="en-US" altLang="ko-KR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13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02998" y="5146256"/>
                <a:ext cx="3884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FWHM (Original image)  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289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±2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98" y="5146256"/>
                <a:ext cx="38848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1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2998" y="5585247"/>
                <a:ext cx="38848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FWHM (25</a:t>
                </a:r>
                <a:r>
                  <a:rPr lang="en-US" altLang="ko-KR" baseline="30000" dirty="0" smtClean="0"/>
                  <a:t>th</a:t>
                </a:r>
                <a:r>
                  <a:rPr lang="en-US" altLang="ko-KR" dirty="0" smtClean="0"/>
                  <a:t> SOFI image) 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±3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98" y="5585247"/>
                <a:ext cx="388484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141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꺾인 연결선 18"/>
          <p:cNvCxnSpPr>
            <a:stCxn id="14" idx="3"/>
            <a:endCxn id="16" idx="3"/>
          </p:cNvCxnSpPr>
          <p:nvPr/>
        </p:nvCxnSpPr>
        <p:spPr>
          <a:xfrm>
            <a:off x="4687844" y="5330922"/>
            <a:ext cx="12700" cy="438991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4956661" y="5320369"/>
                <a:ext cx="3143105" cy="407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𝟐𝟖𝟗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ad>
                        <m:radPr>
                          <m:degHide m:val="on"/>
                          <m:ctrlP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</m:e>
                      </m:rad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𝟓𝟕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𝟓𝟓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altLang="ko-KR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661" y="5320369"/>
                <a:ext cx="3143105" cy="40754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5020030" y="5823999"/>
            <a:ext cx="29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solidFill>
                  <a:srgbClr val="FF0000"/>
                </a:solidFill>
              </a:rPr>
              <a:t>5 fold enhancement Confirm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00568" y="1904392"/>
            <a:ext cx="7830114" cy="4288940"/>
            <a:chOff x="700568" y="1904392"/>
            <a:chExt cx="7830114" cy="4288940"/>
          </a:xfrm>
        </p:grpSpPr>
        <p:sp>
          <p:nvSpPr>
            <p:cNvPr id="8" name="직사각형 7"/>
            <p:cNvSpPr/>
            <p:nvPr/>
          </p:nvSpPr>
          <p:spPr>
            <a:xfrm>
              <a:off x="4599083" y="1904392"/>
              <a:ext cx="3931599" cy="31495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5114051" y="4656311"/>
              <a:ext cx="3081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i="1" dirty="0" smtClean="0"/>
                <a:t>(FWHM </a:t>
              </a:r>
              <a:r>
                <a:rPr lang="en-US" altLang="ko-KR" sz="1400" i="1" dirty="0"/>
                <a:t>: Full width at half </a:t>
              </a:r>
              <a:r>
                <a:rPr lang="en-US" altLang="ko-KR" sz="1400" i="1" dirty="0" smtClean="0"/>
                <a:t>maximum)</a:t>
              </a:r>
              <a:endParaRPr lang="ko-KR" altLang="en-US" sz="1400" i="1" dirty="0"/>
            </a:p>
          </p:txBody>
        </p:sp>
        <p:pic>
          <p:nvPicPr>
            <p:cNvPr id="1026" name="Picture 2" descr="https://upload.wikimedia.org/wikipedia/commons/thumb/c/cb/FWHM.svg/360px-FWHM.s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962" y="1971786"/>
              <a:ext cx="3602819" cy="2000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700568" y="5053924"/>
              <a:ext cx="7640434" cy="11394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42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Rendered SOFI 3D PSFs are shrinking along all three axes at higher orders</a:t>
            </a:r>
            <a:endParaRPr lang="ko-KR" alt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14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087817" y="1796414"/>
            <a:ext cx="5274421" cy="4148867"/>
            <a:chOff x="2087817" y="1796414"/>
            <a:chExt cx="5274421" cy="41488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7817" y="1796414"/>
              <a:ext cx="3395924" cy="4148867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790917" y="4935717"/>
              <a:ext cx="2214757" cy="369332"/>
              <a:chOff x="4694665" y="2163338"/>
              <a:chExt cx="2214757" cy="369332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5609066" y="2163338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i="1" dirty="0" smtClean="0"/>
                  <a:t>Original PSF</a:t>
                </a:r>
                <a:endParaRPr lang="ko-KR" altLang="en-US" i="1" dirty="0"/>
              </a:p>
            </p:txBody>
          </p:sp>
          <p:cxnSp>
            <p:nvCxnSpPr>
              <p:cNvPr id="9" name="직선 연결선 8"/>
              <p:cNvCxnSpPr>
                <a:endCxn id="5" idx="1"/>
              </p:cNvCxnSpPr>
              <p:nvPr/>
            </p:nvCxnSpPr>
            <p:spPr>
              <a:xfrm>
                <a:off x="4694665" y="2348004"/>
                <a:ext cx="914401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4463716" y="4014447"/>
              <a:ext cx="2889410" cy="369332"/>
              <a:chOff x="4358090" y="2829730"/>
              <a:chExt cx="2889410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5609065" y="2829730"/>
                <a:ext cx="1638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 smtClean="0"/>
                  <a:t>3</a:t>
                </a:r>
                <a:r>
                  <a:rPr lang="en-US" altLang="ko-KR" i="1" baseline="30000" dirty="0" smtClean="0"/>
                  <a:t>rd</a:t>
                </a:r>
                <a:r>
                  <a:rPr lang="en-US" altLang="ko-KR" i="1" dirty="0" smtClean="0"/>
                  <a:t> order PSF</a:t>
                </a:r>
                <a:endParaRPr lang="ko-KR" altLang="en-US" i="1" dirty="0"/>
              </a:p>
            </p:txBody>
          </p:sp>
          <p:cxnSp>
            <p:nvCxnSpPr>
              <p:cNvPr id="13" name="직선 연결선 12"/>
              <p:cNvCxnSpPr>
                <a:endCxn id="12" idx="1"/>
              </p:cNvCxnSpPr>
              <p:nvPr/>
            </p:nvCxnSpPr>
            <p:spPr>
              <a:xfrm>
                <a:off x="4358090" y="3014396"/>
                <a:ext cx="1250975" cy="0"/>
              </a:xfrm>
              <a:prstGeom prst="line">
                <a:avLst/>
              </a:prstGeom>
              <a:ln w="38100">
                <a:solidFill>
                  <a:srgbClr val="92D050"/>
                </a:solidFill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367463" y="3553812"/>
              <a:ext cx="2994775" cy="369332"/>
              <a:chOff x="4252725" y="3267519"/>
              <a:chExt cx="2994775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609065" y="3267519"/>
                <a:ext cx="1638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smtClean="0"/>
                  <a:t>4</a:t>
                </a:r>
                <a:r>
                  <a:rPr lang="en-US" altLang="ko-KR" i="1" baseline="30000" smtClean="0"/>
                  <a:t>th</a:t>
                </a:r>
                <a:r>
                  <a:rPr lang="en-US" altLang="ko-KR" i="1" smtClean="0"/>
                  <a:t> </a:t>
                </a:r>
                <a:r>
                  <a:rPr lang="en-US" altLang="ko-KR" i="1" dirty="0" smtClean="0"/>
                  <a:t>order PSF</a:t>
                </a:r>
                <a:endParaRPr lang="ko-KR" altLang="en-US" i="1" dirty="0"/>
              </a:p>
            </p:txBody>
          </p:sp>
          <p:cxnSp>
            <p:nvCxnSpPr>
              <p:cNvPr id="17" name="직선 연결선 16"/>
              <p:cNvCxnSpPr>
                <a:endCxn id="16" idx="1"/>
              </p:cNvCxnSpPr>
              <p:nvPr/>
            </p:nvCxnSpPr>
            <p:spPr>
              <a:xfrm>
                <a:off x="4252725" y="3452185"/>
                <a:ext cx="1356340" cy="0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4114800" y="3093177"/>
              <a:ext cx="3238326" cy="369332"/>
              <a:chOff x="4009174" y="3704735"/>
              <a:chExt cx="3238326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609065" y="3704735"/>
                <a:ext cx="16384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dirty="0" smtClean="0"/>
                  <a:t>16</a:t>
                </a:r>
                <a:r>
                  <a:rPr lang="en-US" altLang="ko-KR" i="1" baseline="30000" dirty="0" smtClean="0"/>
                  <a:t>th</a:t>
                </a:r>
                <a:r>
                  <a:rPr lang="en-US" altLang="ko-KR" i="1" dirty="0" smtClean="0"/>
                  <a:t> order PSF</a:t>
                </a:r>
                <a:endParaRPr lang="ko-KR" altLang="en-US" i="1" dirty="0"/>
              </a:p>
            </p:txBody>
          </p:sp>
          <p:cxnSp>
            <p:nvCxnSpPr>
              <p:cNvPr id="20" name="직선 연결선 19"/>
              <p:cNvCxnSpPr>
                <a:endCxn id="19" idx="1"/>
              </p:cNvCxnSpPr>
              <p:nvPr/>
            </p:nvCxnSpPr>
            <p:spPr>
              <a:xfrm>
                <a:off x="4009174" y="3889401"/>
                <a:ext cx="1599891" cy="0"/>
              </a:xfrm>
              <a:prstGeom prst="line">
                <a:avLst/>
              </a:prstGeom>
              <a:ln w="38100">
                <a:solidFill>
                  <a:srgbClr val="FFC000"/>
                </a:solidFill>
                <a:prstDash val="sysDot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5705318" y="4475082"/>
              <a:ext cx="1398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i="1" dirty="0" smtClean="0"/>
                <a:t>2</a:t>
              </a:r>
              <a:r>
                <a:rPr lang="en-US" altLang="ko-KR" i="1" baseline="30000" dirty="0" smtClean="0"/>
                <a:t>nd</a:t>
              </a:r>
              <a:r>
                <a:rPr lang="en-US" altLang="ko-KR" i="1" dirty="0" smtClean="0"/>
                <a:t> order PSF</a:t>
              </a:r>
              <a:endParaRPr lang="ko-KR" altLang="en-US" i="1" dirty="0"/>
            </a:p>
          </p:txBody>
        </p:sp>
        <p:cxnSp>
          <p:nvCxnSpPr>
            <p:cNvPr id="23" name="직선 연결선 8"/>
            <p:cNvCxnSpPr>
              <a:endCxn id="22" idx="1"/>
            </p:cNvCxnSpPr>
            <p:nvPr/>
          </p:nvCxnSpPr>
          <p:spPr>
            <a:xfrm>
              <a:off x="4572000" y="4659748"/>
              <a:ext cx="1133318" cy="0"/>
            </a:xfrm>
            <a:prstGeom prst="line">
              <a:avLst/>
            </a:prstGeom>
            <a:ln w="38100">
              <a:solidFill>
                <a:srgbClr val="7030A0"/>
              </a:solidFill>
              <a:prstDash val="sysDot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02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Experiment2 - </a:t>
            </a:r>
            <a:r>
              <a:rPr lang="en-US" sz="2800" dirty="0"/>
              <a:t>α-</a:t>
            </a:r>
            <a:r>
              <a:rPr lang="en-US" sz="2800" dirty="0" err="1"/>
              <a:t>tublin</a:t>
            </a:r>
            <a:r>
              <a:rPr lang="en-US" sz="2800" dirty="0"/>
              <a:t> network of a 3T3 </a:t>
            </a:r>
            <a:r>
              <a:rPr lang="en-US" sz="2800" dirty="0" smtClean="0"/>
              <a:t>fibroblast </a:t>
            </a:r>
            <a:r>
              <a:rPr lang="en-US" sz="2800" dirty="0"/>
              <a:t>cell</a:t>
            </a:r>
          </a:p>
          <a:p>
            <a:r>
              <a:rPr lang="en-US" altLang="ko-KR" sz="2800" dirty="0"/>
              <a:t>Resolution enhanced by higher order SOFI </a:t>
            </a:r>
            <a:r>
              <a:rPr lang="en-US" altLang="ko-KR" sz="2800" dirty="0" err="1" smtClean="0"/>
              <a:t>cumulant</a:t>
            </a:r>
            <a:endParaRPr lang="ko-KR" alt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15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482823"/>
            <a:ext cx="3810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8515" y="217715"/>
            <a:ext cx="871171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/>
              <a:t>Experiment2 - </a:t>
            </a:r>
            <a:r>
              <a:rPr lang="en-US" sz="2800" dirty="0"/>
              <a:t>α-</a:t>
            </a:r>
            <a:r>
              <a:rPr lang="en-US" sz="2800" dirty="0" err="1"/>
              <a:t>tublin</a:t>
            </a:r>
            <a:r>
              <a:rPr lang="en-US" sz="2800" dirty="0"/>
              <a:t> network of a 3T3 </a:t>
            </a:r>
            <a:r>
              <a:rPr lang="en-US" sz="2800" dirty="0" err="1"/>
              <a:t>fibrobalst</a:t>
            </a:r>
            <a:r>
              <a:rPr lang="en-US" sz="2800" dirty="0"/>
              <a:t> </a:t>
            </a:r>
            <a:r>
              <a:rPr lang="en-US" sz="2800" dirty="0" smtClean="0"/>
              <a:t>cell</a:t>
            </a:r>
          </a:p>
          <a:p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SOFI image can be </a:t>
            </a:r>
            <a:r>
              <a:rPr lang="en-US" sz="2800" dirty="0" err="1" smtClean="0"/>
              <a:t>deconvolved</a:t>
            </a:r>
            <a:r>
              <a:rPr lang="en-US" sz="2800" dirty="0" smtClean="0"/>
              <a:t> noticeably better</a:t>
            </a:r>
            <a:endParaRPr lang="en-US" sz="2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16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543694" y="2134898"/>
            <a:ext cx="4804391" cy="3780847"/>
            <a:chOff x="3175703" y="2134898"/>
            <a:chExt cx="4804391" cy="37808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703" y="2134898"/>
              <a:ext cx="4804391" cy="37808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69475" y="359069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E</a:t>
              </a:r>
              <a:endParaRPr lang="ko-KR" alt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5169" y="5062656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H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0924" y="4025321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F</a:t>
              </a:r>
              <a:endParaRPr lang="ko-KR" alt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16133" y="417813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G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00795" y="2079924"/>
            <a:ext cx="2309406" cy="3890794"/>
            <a:chOff x="500436" y="2079924"/>
            <a:chExt cx="2309406" cy="389079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436" y="2079924"/>
              <a:ext cx="968760" cy="389079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686681" y="2379227"/>
              <a:ext cx="936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Original</a:t>
              </a:r>
              <a:endParaRPr lang="ko-KR" alt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99996" y="3222493"/>
              <a:ext cx="1309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 smtClean="0"/>
                <a:t>Deconvoled</a:t>
              </a:r>
              <a:endParaRPr lang="en-US" altLang="ko-KR" b="1" dirty="0" smtClean="0"/>
            </a:p>
            <a:p>
              <a:pPr algn="ctr"/>
              <a:r>
                <a:rPr lang="en-US" altLang="ko-KR" b="1" dirty="0" smtClean="0"/>
                <a:t>(Original)</a:t>
              </a:r>
              <a:endParaRPr lang="ko-KR" alt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8665" y="4309881"/>
              <a:ext cx="952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2</a:t>
              </a:r>
              <a:r>
                <a:rPr lang="en-US" altLang="ko-KR" b="1" baseline="30000" dirty="0" smtClean="0">
                  <a:solidFill>
                    <a:srgbClr val="FF0000"/>
                  </a:solidFill>
                </a:rPr>
                <a:t>nd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 SOFI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99996" y="5153147"/>
              <a:ext cx="13098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FF0000"/>
                  </a:solidFill>
                </a:rPr>
                <a:t>Deconvoled</a:t>
              </a:r>
              <a:endParaRPr lang="en-US" altLang="ko-KR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(2</a:t>
              </a:r>
              <a:r>
                <a:rPr lang="en-US" altLang="ko-KR" b="1" baseline="30000" dirty="0" smtClean="0">
                  <a:solidFill>
                    <a:srgbClr val="FF0000"/>
                  </a:solidFill>
                </a:rPr>
                <a:t>nd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 SOFI)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90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764" y="2111724"/>
            <a:ext cx="545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STICS (Spatiotemporal Image </a:t>
            </a:r>
            <a:r>
              <a:rPr lang="en-US" b="1" smtClean="0"/>
              <a:t>Correlation Spectroscopy)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98764" y="5015658"/>
            <a:ext cx="465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DSI (Dynamic Speckle Illumination microscopy)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8764" y="3404486"/>
            <a:ext cx="475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Super-resolution imaging method by </a:t>
            </a:r>
            <a:r>
              <a:rPr lang="en-US" b="1" dirty="0" err="1" smtClean="0"/>
              <a:t>Lidke</a:t>
            </a:r>
            <a:r>
              <a:rPr lang="en-US" b="1" dirty="0" smtClean="0"/>
              <a:t> et al.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2853" y="2409620"/>
            <a:ext cx="756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Analogy in formulas</a:t>
            </a:r>
            <a:r>
              <a:rPr lang="en-US" dirty="0" smtClean="0"/>
              <a:t>, both methods use image series and temporal correlations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853" y="2778952"/>
            <a:ext cx="284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 super-resolution imaging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42853" y="3773818"/>
            <a:ext cx="774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Method based on independent component analysis and blinking statistics of QDs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2853" y="4143150"/>
            <a:ext cx="823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Underestimating or overestimating the number of QDs can affect the accuracy </a:t>
            </a:r>
            <a:r>
              <a:rPr lang="en-US" dirty="0" smtClean="0"/>
              <a:t>in determination of the loci of the emitters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2853" y="5384990"/>
            <a:ext cx="705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Evaluation of fluctuations in the observed signal  (</a:t>
            </a:r>
            <a:r>
              <a:rPr lang="en-US" i="1" dirty="0" smtClean="0"/>
              <a:t>analogous way to SOFI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2853" y="5754322"/>
            <a:ext cx="710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Diffraction limited speckles imposes a </a:t>
            </a:r>
            <a:r>
              <a:rPr lang="en-US" i="1" dirty="0" smtClean="0"/>
              <a:t>fundamental limit on DIS resolution</a:t>
            </a:r>
            <a:endParaRPr 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895288" y="1590413"/>
            <a:ext cx="735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Similarity is origin in common mathematical concept </a:t>
            </a:r>
            <a:r>
              <a:rPr lang="en-US" smtClean="0"/>
              <a:t>of correlation functions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SOFI is comparative advantages in </a:t>
            </a:r>
            <a:r>
              <a:rPr lang="en-US" sz="2800" i="1" dirty="0"/>
              <a:t>super-resolution, simplicity approach, and undemanding requirements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17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7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1911" y="1996411"/>
            <a:ext cx="768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 in optical resolution along all three directions (</a:t>
            </a:r>
            <a:r>
              <a:rPr lang="en-US" b="1" i="1" dirty="0" smtClean="0"/>
              <a:t>Super-resolution image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911" y="2850383"/>
            <a:ext cx="423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Suitable for biological imaging applications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1911" y="3704355"/>
            <a:ext cx="274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Achieving background-free</a:t>
            </a:r>
            <a:endParaRPr lang="en-US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21911" y="4558327"/>
            <a:ext cx="197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Contrast enhanced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21911" y="5412297"/>
            <a:ext cx="798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Deconvolution</a:t>
            </a:r>
            <a:r>
              <a:rPr lang="en-US" dirty="0" smtClean="0"/>
              <a:t> algorithms tend to perform better on these background-free images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8515" y="2271"/>
            <a:ext cx="8606972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SOFI technique can achieve many advantages.</a:t>
            </a:r>
          </a:p>
          <a:p>
            <a:r>
              <a:rPr lang="en-US" altLang="ko-KR" sz="2800" dirty="0" smtClean="0"/>
              <a:t>Especially </a:t>
            </a:r>
            <a:r>
              <a:rPr lang="en-US" altLang="ko-KR" sz="2800" i="1" dirty="0" smtClean="0"/>
              <a:t>increasing resolution, </a:t>
            </a:r>
            <a:r>
              <a:rPr lang="en-US" altLang="ko-KR" sz="2800" i="1" dirty="0" err="1" smtClean="0"/>
              <a:t>backround</a:t>
            </a:r>
            <a:r>
              <a:rPr lang="en-US" altLang="ko-KR" sz="2800" i="1" dirty="0" smtClean="0"/>
              <a:t>-free, and contrast enhancement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18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2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Microscope technologies which overcome diffraction limit have been developed, but they have some limitations</a:t>
            </a:r>
            <a:endParaRPr lang="ko-KR" alt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900434"/>
              </p:ext>
            </p:extLst>
          </p:nvPr>
        </p:nvGraphicFramePr>
        <p:xfrm>
          <a:off x="268515" y="1725402"/>
          <a:ext cx="8606971" cy="2957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3125"/>
                <a:gridCol w="3259192"/>
                <a:gridCol w="3254654"/>
              </a:tblGrid>
              <a:tr h="39754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Technology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STED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Achieve Video Rate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Tedious alignment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procedure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PALM / STORM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Nanometer resolution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Slow acquisition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speed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SIM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Fast 3D image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Fixed cell, High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Intensity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OLID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Fast Imaging, Enhance Contrast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Lack super-resolution capability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182097" y="5036344"/>
            <a:ext cx="8779806" cy="954107"/>
            <a:chOff x="268515" y="5043101"/>
            <a:chExt cx="8779806" cy="954107"/>
          </a:xfrm>
        </p:grpSpPr>
        <p:sp>
          <p:nvSpPr>
            <p:cNvPr id="36" name="Rectangle 35"/>
            <p:cNvSpPr/>
            <p:nvPr/>
          </p:nvSpPr>
          <p:spPr>
            <a:xfrm>
              <a:off x="3467578" y="5043101"/>
              <a:ext cx="558074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dirty="0"/>
                <a:t>Expense of major technical demands </a:t>
              </a:r>
              <a:r>
                <a:rPr lang="en-US" altLang="ko-KR" sz="2800" dirty="0" smtClean="0"/>
                <a:t>Modifications </a:t>
              </a:r>
              <a:r>
                <a:rPr lang="en-US" altLang="ko-KR" sz="2800" dirty="0"/>
                <a:t>to the microscope</a:t>
              </a:r>
              <a:endParaRPr lang="ko-KR" alt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8515" y="5043101"/>
              <a:ext cx="2610971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800" dirty="0" smtClean="0"/>
                <a:t>Super-resolution</a:t>
              </a:r>
            </a:p>
            <a:p>
              <a:pPr algn="ctr"/>
              <a:r>
                <a:rPr lang="en-US" altLang="ko-KR" sz="2800" dirty="0" smtClean="0"/>
                <a:t>methods</a:t>
              </a:r>
              <a:endParaRPr lang="en-US" altLang="ko-KR" sz="2800" dirty="0"/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2963075" y="5312404"/>
              <a:ext cx="420914" cy="41550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7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8389" y="1828011"/>
            <a:ext cx="322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Brightness scaling of the images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8502" y="2338453"/>
            <a:ext cx="620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order, the larger initial differences in brightness will grow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2338" y="3541360"/>
            <a:ext cx="3620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Sensitive to the signal-to-noise ratio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Limitations of SOFI technique; Brightness scaling, Sensitive to SNR(Signal to Noise Ratio)</a:t>
            </a:r>
            <a:endParaRPr lang="ko-KR" alt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19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8502" y="4051802"/>
            <a:ext cx="703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Related to acquisition time</a:t>
            </a:r>
          </a:p>
          <a:p>
            <a:r>
              <a:rPr lang="en-US" i="1" dirty="0" smtClean="0"/>
              <a:t>Limited acquisition times lead ‘correlation’ noise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928502" y="4861393"/>
            <a:ext cx="703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Measurement time have to be extended</a:t>
            </a:r>
          </a:p>
          <a:p>
            <a:r>
              <a:rPr lang="en-US" dirty="0" smtClean="0"/>
              <a:t>SNR has to be improved until the desired image quality is 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4416" y="4507350"/>
            <a:ext cx="269625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Uniform </a:t>
            </a:r>
          </a:p>
          <a:p>
            <a:pPr algn="ctr"/>
            <a:r>
              <a:rPr lang="en-US" sz="3600" b="1" dirty="0" smtClean="0"/>
              <a:t>Blinking Rate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92823" y="4507350"/>
            <a:ext cx="5180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Drastically </a:t>
            </a:r>
            <a:r>
              <a:rPr lang="en-US" sz="2400" i="1" dirty="0" smtClean="0"/>
              <a:t>shorten the acquisition times</a:t>
            </a:r>
            <a:endParaRPr lang="en-US" sz="24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592823" y="5246014"/>
            <a:ext cx="4832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Help to </a:t>
            </a:r>
            <a:r>
              <a:rPr lang="en-US" sz="2400" i="1" dirty="0" smtClean="0"/>
              <a:t>resolve the brightness scaling</a:t>
            </a:r>
            <a:endParaRPr lang="en-US" sz="2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smtClean="0"/>
              <a:t>SOFI has the potential </a:t>
            </a:r>
            <a:r>
              <a:rPr lang="en-US" sz="2800" dirty="0"/>
              <a:t>to perform </a:t>
            </a:r>
            <a:r>
              <a:rPr lang="en-US" sz="2800" i="1" dirty="0"/>
              <a:t>super-resolution</a:t>
            </a:r>
            <a:r>
              <a:rPr lang="en-US" sz="2800" dirty="0"/>
              <a:t> imaging at </a:t>
            </a:r>
            <a:r>
              <a:rPr lang="en-US" sz="2800" i="1" dirty="0"/>
              <a:t>high frame </a:t>
            </a:r>
            <a:r>
              <a:rPr lang="en-US" sz="2800" i="1" dirty="0" smtClean="0"/>
              <a:t>rate </a:t>
            </a:r>
            <a:endParaRPr lang="en-US" sz="2800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28084" y="641246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65399" y="1931047"/>
            <a:ext cx="7013202" cy="1634257"/>
            <a:chOff x="1157468" y="1726327"/>
            <a:chExt cx="7013202" cy="1634257"/>
          </a:xfrm>
        </p:grpSpPr>
        <p:sp>
          <p:nvSpPr>
            <p:cNvPr id="12" name="Rectangle 11"/>
            <p:cNvSpPr/>
            <p:nvPr/>
          </p:nvSpPr>
          <p:spPr>
            <a:xfrm>
              <a:off x="2817249" y="1726327"/>
              <a:ext cx="369364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/>
                <a:t>Acquisition </a:t>
              </a:r>
              <a:r>
                <a:rPr lang="en-US" sz="3600" b="1" dirty="0"/>
                <a:t>speed 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57468" y="2714253"/>
              <a:ext cx="70132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b="1" dirty="0" smtClean="0"/>
                <a:t>Limited </a:t>
              </a:r>
              <a:r>
                <a:rPr lang="en-US" sz="3600" b="1" dirty="0"/>
                <a:t>by blinking behavior of QDs</a:t>
              </a:r>
            </a:p>
          </p:txBody>
        </p:sp>
        <p:cxnSp>
          <p:nvCxnSpPr>
            <p:cNvPr id="17" name="Straight Arrow Connector 16"/>
            <p:cNvCxnSpPr>
              <a:stCxn id="12" idx="2"/>
              <a:endCxn id="15" idx="0"/>
            </p:cNvCxnSpPr>
            <p:nvPr/>
          </p:nvCxnSpPr>
          <p:spPr>
            <a:xfrm>
              <a:off x="4664069" y="2372658"/>
              <a:ext cx="0" cy="341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9" name="Elbow Connector 18"/>
          <p:cNvCxnSpPr>
            <a:stCxn id="5" idx="3"/>
            <a:endCxn id="6" idx="1"/>
          </p:cNvCxnSpPr>
          <p:nvPr/>
        </p:nvCxnSpPr>
        <p:spPr>
          <a:xfrm flipV="1">
            <a:off x="3120667" y="4738183"/>
            <a:ext cx="472156" cy="369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  <a:endCxn id="7" idx="1"/>
          </p:cNvCxnSpPr>
          <p:nvPr/>
        </p:nvCxnSpPr>
        <p:spPr>
          <a:xfrm>
            <a:off x="3120667" y="5107515"/>
            <a:ext cx="472156" cy="3693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Advantages and benefits of SOFI technique</a:t>
            </a:r>
            <a:endParaRPr lang="ko-KR" altLang="en-US" sz="2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0201" y="1434513"/>
            <a:ext cx="804964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 smtClean="0"/>
              <a:t>Overcome diffraction limit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dirty="0"/>
              <a:t>Generate virtually background-free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dirty="0"/>
              <a:t>Contrast-enhanced image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dirty="0"/>
              <a:t>Can be applied to any kind of fluorescence imaging methods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dirty="0"/>
              <a:t>Don’t need for sophisticated electronics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45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SOFI technique is an analysis of temporal fluorescence fluctuations of emitters</a:t>
            </a:r>
            <a:endParaRPr lang="ko-KR" alt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268515" y="2441332"/>
            <a:ext cx="5863770" cy="903328"/>
          </a:xfrm>
          <a:prstGeom prst="roundRect">
            <a:avLst>
              <a:gd name="adj" fmla="val 7193"/>
            </a:avLst>
          </a:prstGeom>
          <a:ln w="38100"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Take Images by Time Series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268515" y="3751228"/>
            <a:ext cx="5863770" cy="903328"/>
          </a:xfrm>
          <a:prstGeom prst="roundRect">
            <a:avLst>
              <a:gd name="adj" fmla="val 7193"/>
            </a:avLst>
          </a:prstGeom>
          <a:ln w="38100"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Filter Signal by n-</a:t>
            </a:r>
            <a:r>
              <a:rPr lang="en-US" sz="2400" dirty="0" err="1" smtClean="0"/>
              <a:t>th</a:t>
            </a:r>
            <a:r>
              <a:rPr lang="en-US" sz="2400" dirty="0" smtClean="0"/>
              <a:t> order </a:t>
            </a:r>
            <a:r>
              <a:rPr lang="en-US" sz="2400" dirty="0" err="1" smtClean="0"/>
              <a:t>cumulant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268515" y="5061124"/>
            <a:ext cx="5863770" cy="903328"/>
          </a:xfrm>
          <a:prstGeom prst="roundRect">
            <a:avLst>
              <a:gd name="adj" fmla="val 7193"/>
            </a:avLst>
          </a:prstGeom>
          <a:ln w="3810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Highly correlated fluctuations </a:t>
            </a:r>
            <a:r>
              <a:rPr lang="en-US" sz="2400" smtClean="0"/>
              <a:t>are left over</a:t>
            </a:r>
            <a:endParaRPr lang="en-US" sz="2400"/>
          </a:p>
        </p:txBody>
      </p:sp>
      <p:cxnSp>
        <p:nvCxnSpPr>
          <p:cNvPr id="8" name="Straight Arrow Connector 7"/>
          <p:cNvCxnSpPr>
            <a:stCxn id="3" idx="2"/>
            <a:endCxn id="18" idx="0"/>
          </p:cNvCxnSpPr>
          <p:nvPr/>
        </p:nvCxnSpPr>
        <p:spPr>
          <a:xfrm>
            <a:off x="3200400" y="3344660"/>
            <a:ext cx="0" cy="406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2"/>
            <a:endCxn id="19" idx="0"/>
          </p:cNvCxnSpPr>
          <p:nvPr/>
        </p:nvCxnSpPr>
        <p:spPr>
          <a:xfrm>
            <a:off x="3200400" y="4654556"/>
            <a:ext cx="0" cy="4065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>
            <a:off x="6335486" y="2192663"/>
            <a:ext cx="217714" cy="4020457"/>
          </a:xfrm>
          <a:prstGeom prst="rightBrace">
            <a:avLst/>
          </a:prstGeom>
          <a:ln w="28575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11259" y="3629628"/>
            <a:ext cx="2510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smtClean="0"/>
              <a:t>Super-resolution</a:t>
            </a:r>
          </a:p>
          <a:p>
            <a:pPr algn="ctr"/>
            <a:endParaRPr lang="en-US" sz="2400" b="1" i="1" dirty="0" smtClean="0"/>
          </a:p>
          <a:p>
            <a:pPr algn="ctr"/>
            <a:r>
              <a:rPr lang="en-US" sz="2400" b="1" i="1" dirty="0" smtClean="0"/>
              <a:t>Contrast enhance</a:t>
            </a:r>
            <a:endParaRPr lang="en-US" sz="2400" b="1" i="1" dirty="0"/>
          </a:p>
        </p:txBody>
      </p:sp>
      <p:sp>
        <p:nvSpPr>
          <p:cNvPr id="2" name="TextBox 1"/>
          <p:cNvSpPr txBox="1"/>
          <p:nvPr/>
        </p:nvSpPr>
        <p:spPr>
          <a:xfrm>
            <a:off x="1809129" y="1568357"/>
            <a:ext cx="564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smtClean="0"/>
              <a:t>SOFI (Super-resolution </a:t>
            </a:r>
            <a:r>
              <a:rPr lang="en-US" sz="2000" b="1" i="1" dirty="0" smtClean="0"/>
              <a:t>Optical </a:t>
            </a:r>
            <a:r>
              <a:rPr lang="en-US" sz="2000" b="1" i="1" smtClean="0"/>
              <a:t>Fluctuation Imaging)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5957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33236" y="5225678"/>
            <a:ext cx="7746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The image should be acquired with pixels smaller than the diffraction limit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3 Conditions for SOFI image processing</a:t>
            </a:r>
            <a:endParaRPr lang="ko-KR" alt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0909" y="1515348"/>
            <a:ext cx="23131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/>
              <a:t>1. Fluorescent </a:t>
            </a:r>
            <a:r>
              <a:rPr lang="en-US" altLang="ko-KR" sz="2000" b="1" dirty="0"/>
              <a:t>label 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470909" y="2886342"/>
            <a:ext cx="1385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/>
              <a:t>2. </a:t>
            </a:r>
            <a:r>
              <a:rPr lang="en-US" altLang="ko-KR" sz="2000" b="1" dirty="0"/>
              <a:t>E</a:t>
            </a:r>
            <a:r>
              <a:rPr lang="en-US" altLang="ko-KR" sz="2000" b="1" dirty="0" smtClean="0"/>
              <a:t>mitters 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470909" y="4679064"/>
            <a:ext cx="16573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/>
              <a:t>3. Image pixel</a:t>
            </a:r>
            <a:endParaRPr lang="en-US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933236" y="2065235"/>
            <a:ext cx="5189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/>
              <a:t>At </a:t>
            </a:r>
            <a:r>
              <a:rPr lang="en-US" altLang="ko-KR" sz="2800" dirty="0"/>
              <a:t>least </a:t>
            </a:r>
            <a:r>
              <a:rPr lang="en-US" altLang="ko-KR" sz="2800" dirty="0" smtClean="0"/>
              <a:t>2 different </a:t>
            </a:r>
            <a:r>
              <a:rPr lang="en-US" altLang="ko-KR" sz="2800" dirty="0"/>
              <a:t>emission states</a:t>
            </a:r>
            <a:endParaRPr lang="ko-KR" alt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933236" y="3430013"/>
            <a:ext cx="77463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/>
              <a:t>Switch between states 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 smtClean="0"/>
              <a:t>repeatedly </a:t>
            </a:r>
            <a:r>
              <a:rPr lang="en-US" altLang="ko-KR" sz="2800" dirty="0"/>
              <a:t>and independently from each other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811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Improving image resolution procedure of SOFI</a:t>
            </a:r>
            <a:endParaRPr lang="ko-KR" altLang="en-US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766" y="1622878"/>
            <a:ext cx="6468468" cy="44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8671" y="3548301"/>
            <a:ext cx="63605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Fluorescence Signal Process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 smtClean="0"/>
              <a:t> order auto-correlation function G</a:t>
            </a:r>
            <a:r>
              <a:rPr lang="en-US" sz="2800" baseline="-25000" dirty="0" smtClean="0"/>
              <a:t>2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New “PSF” from G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&amp; n-</a:t>
            </a:r>
            <a:r>
              <a:rPr lang="en-US" sz="2800" dirty="0" err="1" smtClean="0"/>
              <a:t>th</a:t>
            </a:r>
            <a:r>
              <a:rPr lang="en-US" sz="2800" dirty="0" smtClean="0"/>
              <a:t> order effect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 smtClean="0"/>
              <a:t>Cumulant</a:t>
            </a:r>
            <a:r>
              <a:rPr lang="en-US" sz="2800" dirty="0" smtClean="0"/>
              <a:t> Function C</a:t>
            </a:r>
            <a:r>
              <a:rPr lang="en-US" sz="2800" baseline="-25000" dirty="0" smtClean="0"/>
              <a:t>n</a:t>
            </a:r>
            <a:endParaRPr lang="en-US" sz="2800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8515" y="217715"/>
            <a:ext cx="860697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Main theoretic process is creating </a:t>
            </a:r>
            <a:r>
              <a:rPr lang="en-US" altLang="ko-KR" sz="2800" b="1" i="1" dirty="0" err="1" smtClean="0"/>
              <a:t>cumulant</a:t>
            </a:r>
            <a:r>
              <a:rPr lang="en-US" altLang="ko-KR" sz="2800" b="1" i="1" dirty="0" smtClean="0"/>
              <a:t> equation</a:t>
            </a:r>
            <a:r>
              <a:rPr lang="en-US" altLang="ko-KR" sz="2800" dirty="0" smtClean="0"/>
              <a:t> for computing SOFI image</a:t>
            </a:r>
            <a:endParaRPr lang="ko-KR" altLang="en-US" sz="2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357911" y="1792025"/>
            <a:ext cx="4420261" cy="1728394"/>
            <a:chOff x="1730405" y="1509335"/>
            <a:chExt cx="5502235" cy="215146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2297" y="1509335"/>
              <a:ext cx="2380343" cy="215146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0405" y="2259596"/>
              <a:ext cx="1736272" cy="636191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483797" y="2205407"/>
              <a:ext cx="1501086" cy="379660"/>
              <a:chOff x="3359439" y="2205407"/>
              <a:chExt cx="1501086" cy="379660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 flipV="1">
                <a:off x="3628571" y="2577692"/>
                <a:ext cx="986395" cy="7375"/>
              </a:xfrm>
              <a:prstGeom prst="straightConnector1">
                <a:avLst/>
              </a:prstGeom>
              <a:ln w="28575">
                <a:prstDash val="sysDot"/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359439" y="2205407"/>
                <a:ext cx="1501086" cy="344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/>
                  <a:t>Auto-correlation</a:t>
                </a:r>
                <a:endParaRPr lang="en-US" sz="1200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47086" y="2183446"/>
                <a:ext cx="325505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86" y="2183446"/>
                <a:ext cx="3255058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47764" y="1595528"/>
            <a:ext cx="331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Fluorescence Source Distribution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7764" y="3693987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Fluorescence Signal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7086" y="4617152"/>
                <a:ext cx="4560031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charset="0"/>
                        </a:rPr>
                        <m:t>𝒓</m:t>
                      </m:r>
                      <m:r>
                        <a:rPr lang="en-US" sz="2400" b="0" i="1" smtClean="0">
                          <a:latin typeface="Cambria Math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𝑈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𝒓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86" y="4617152"/>
                <a:ext cx="4560031" cy="10384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58068" y="4089573"/>
            <a:ext cx="4748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(Convolution of PSF U(r) and Fluorescence Source Distribution)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Step 1 - Fluorescence Signal Process</a:t>
            </a:r>
            <a:endParaRPr lang="ko-KR" altLang="en-US" sz="28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630562" y="2133618"/>
            <a:ext cx="3098541" cy="1138144"/>
            <a:chOff x="4376316" y="2371640"/>
            <a:chExt cx="3098541" cy="1138144"/>
          </a:xfrm>
        </p:grpSpPr>
        <p:grpSp>
          <p:nvGrpSpPr>
            <p:cNvPr id="22" name="Group 21"/>
            <p:cNvGrpSpPr/>
            <p:nvPr/>
          </p:nvGrpSpPr>
          <p:grpSpPr>
            <a:xfrm>
              <a:off x="4572000" y="2499729"/>
              <a:ext cx="2653269" cy="845095"/>
              <a:chOff x="3991702" y="2345233"/>
              <a:chExt cx="2653269" cy="8450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3991702" y="2630753"/>
                    <a:ext cx="364780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1702" y="2630753"/>
                    <a:ext cx="364780" cy="276999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3991702" y="2913329"/>
                    <a:ext cx="556627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1702" y="2913329"/>
                    <a:ext cx="556627" cy="27699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/>
              <p:cNvSpPr txBox="1"/>
              <p:nvPr/>
            </p:nvSpPr>
            <p:spPr>
              <a:xfrm>
                <a:off x="4547858" y="2629281"/>
                <a:ext cx="209711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Constant Molecular Brightness</a:t>
                </a:r>
                <a:endParaRPr lang="ko-KR" altLang="en-US" sz="1200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547858" y="2909703"/>
                <a:ext cx="19387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Time-dependent fluctuation</a:t>
                </a:r>
                <a:endParaRPr lang="ko-KR" altLang="en-US" sz="12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3991702" y="2348177"/>
                    <a:ext cx="303288" cy="27699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smtClean="0">
                              <a:latin typeface="Cambria Math" charset="0"/>
                            </a:rPr>
                            <m:t>𝒓</m:t>
                          </m:r>
                        </m:oMath>
                      </m:oMathPara>
                    </a14:m>
                    <a:endParaRPr lang="en-US" sz="1200" b="1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1702" y="2348177"/>
                    <a:ext cx="303288" cy="27699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TextBox 11"/>
              <p:cNvSpPr txBox="1"/>
              <p:nvPr/>
            </p:nvSpPr>
            <p:spPr>
              <a:xfrm>
                <a:off x="4547858" y="2345233"/>
                <a:ext cx="6881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 smtClean="0"/>
                  <a:t>Position</a:t>
                </a:r>
                <a:endParaRPr lang="ko-KR" altLang="en-US" sz="1200" dirty="0"/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4376316" y="2371640"/>
              <a:ext cx="3098541" cy="1138144"/>
            </a:xfrm>
            <a:prstGeom prst="roundRect">
              <a:avLst>
                <a:gd name="adj" fmla="val 4375"/>
              </a:avLst>
            </a:prstGeom>
            <a:noFill/>
            <a:ln w="28575">
              <a:prstDash val="sysDot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617028" y="3693987"/>
            <a:ext cx="3186561" cy="2341286"/>
            <a:chOff x="5791200" y="3723015"/>
            <a:chExt cx="3186561" cy="234128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0642" y="3723015"/>
              <a:ext cx="3077119" cy="23412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791200" y="3873367"/>
              <a:ext cx="1059543" cy="9310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994694" y="5078380"/>
              <a:ext cx="1880792" cy="939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495310" y="5039633"/>
              <a:ext cx="1059543" cy="1024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793035" y="5296855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Fluorescence Signal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1243" y="5847329"/>
            <a:ext cx="429201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PSF is replaced by </a:t>
            </a:r>
            <a:r>
              <a:rPr lang="en-US" i="1" dirty="0" smtClean="0"/>
              <a:t>square of the original PSF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68515" y="433158"/>
            <a:ext cx="860697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smtClean="0"/>
              <a:t>Step 2 - </a:t>
            </a:r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order auto-correlation function </a:t>
            </a:r>
            <a:r>
              <a:rPr lang="en-US" sz="2800" dirty="0" smtClean="0"/>
              <a:t>G</a:t>
            </a:r>
            <a:r>
              <a:rPr lang="en-US" sz="2800" baseline="-25000" dirty="0" smtClean="0"/>
              <a:t>2</a:t>
            </a:r>
            <a:r>
              <a:rPr lang="en-US" altLang="ko-KR" sz="2800" dirty="0" smtClean="0"/>
              <a:t> </a:t>
            </a:r>
            <a:endParaRPr lang="ko-KR" altLang="en-US" sz="2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8515" y="1365570"/>
            <a:ext cx="860697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44196" y="641246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8515" y="6343525"/>
            <a:ext cx="860697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177831" y="4368883"/>
                <a:ext cx="18500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/>
                  <a:t>all cross-correlation terms </a:t>
                </a:r>
                <a:endParaRPr lang="en-US" sz="12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200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1200" dirty="0"/>
                  <a:t> </a:t>
                </a:r>
                <a:endParaRPr lang="en-US" sz="1200" dirty="0" smtClean="0"/>
              </a:p>
              <a:p>
                <a:r>
                  <a:rPr lang="en-US" sz="1200" dirty="0" smtClean="0"/>
                  <a:t>with 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𝑗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en-US" sz="1200" dirty="0" smtClean="0"/>
                  <a:t> vanish</a:t>
                </a:r>
                <a:endParaRPr lang="en-US" sz="12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831" y="4368883"/>
                <a:ext cx="1850055" cy="646331"/>
              </a:xfrm>
              <a:prstGeom prst="rect">
                <a:avLst/>
              </a:prstGeom>
              <a:blipFill rotWithShape="0">
                <a:blip r:embed="rId3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791200" y="5568750"/>
            <a:ext cx="306446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Emission of different </a:t>
            </a:r>
            <a:r>
              <a:rPr lang="en-US" dirty="0" smtClean="0"/>
              <a:t>emitters</a:t>
            </a:r>
          </a:p>
          <a:p>
            <a:r>
              <a:rPr lang="en-US" i="1" dirty="0" smtClean="0"/>
              <a:t>not </a:t>
            </a:r>
            <a:r>
              <a:rPr lang="en-US" i="1" dirty="0"/>
              <a:t>correlated</a:t>
            </a:r>
            <a:r>
              <a:rPr lang="en-US" dirty="0"/>
              <a:t> in time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779" y="1578210"/>
            <a:ext cx="3876442" cy="1870849"/>
          </a:xfrm>
          <a:prstGeom prst="rect">
            <a:avLst/>
          </a:prstGeom>
        </p:spPr>
      </p:pic>
      <p:cxnSp>
        <p:nvCxnSpPr>
          <p:cNvPr id="29" name="Elbow Connector 28"/>
          <p:cNvCxnSpPr>
            <a:stCxn id="27" idx="2"/>
            <a:endCxn id="4" idx="0"/>
          </p:cNvCxnSpPr>
          <p:nvPr/>
        </p:nvCxnSpPr>
        <p:spPr>
          <a:xfrm rot="16200000" flipH="1">
            <a:off x="2238574" y="5398652"/>
            <a:ext cx="609388" cy="287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5" idx="2"/>
            <a:endCxn id="18" idx="0"/>
          </p:cNvCxnSpPr>
          <p:nvPr/>
        </p:nvCxnSpPr>
        <p:spPr>
          <a:xfrm rot="5400000">
            <a:off x="7436377" y="4902268"/>
            <a:ext cx="553536" cy="7794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-104644" y="3410848"/>
            <a:ext cx="7617468" cy="2017181"/>
            <a:chOff x="-104644" y="2888343"/>
            <a:chExt cx="7617468" cy="2017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-104644" y="3021354"/>
                  <a:ext cx="7617468" cy="18841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)&gt;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  <m:oMath xmlns:m="http://schemas.openxmlformats.org/officeDocument/2006/math"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  <m:oMath xmlns:m="http://schemas.openxmlformats.org/officeDocument/2006/math"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nary>
                      </m:oMath>
                    </m:oMathPara>
                  </a14:m>
                  <a:r>
                    <a:rPr lang="en-US" b="0" dirty="0" smtClean="0"/>
                    <a:t/>
                  </a:r>
                  <a:br>
                    <a:rPr lang="en-US" b="0" dirty="0" smtClean="0"/>
                  </a:br>
                  <a:endParaRPr lang="en-US" b="0" dirty="0" smtClean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4644" y="3021354"/>
                  <a:ext cx="7617468" cy="188417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203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4666344" y="3552644"/>
              <a:ext cx="2300514" cy="383445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Elbow Connector 16"/>
            <p:cNvCxnSpPr>
              <a:stCxn id="13" idx="3"/>
              <a:endCxn id="23" idx="3"/>
            </p:cNvCxnSpPr>
            <p:nvPr/>
          </p:nvCxnSpPr>
          <p:spPr>
            <a:xfrm flipH="1">
              <a:off x="5860143" y="3744367"/>
              <a:ext cx="1106715" cy="783008"/>
            </a:xfrm>
            <a:prstGeom prst="bentConnector3">
              <a:avLst>
                <a:gd name="adj1" fmla="val -20656"/>
              </a:avLst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559629" y="4335652"/>
              <a:ext cx="2300514" cy="383445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41501" y="4331991"/>
              <a:ext cx="1115568" cy="383445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06286" y="288834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68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1909</TotalTime>
  <Words>2827</Words>
  <Application>Microsoft Macintosh PowerPoint</Application>
  <PresentationFormat>On-screen Show (4:3)</PresentationFormat>
  <Paragraphs>345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Cambria Math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Seyoon Park</dc:creator>
  <cp:lastModifiedBy>CLICC User</cp:lastModifiedBy>
  <cp:revision>126</cp:revision>
  <dcterms:created xsi:type="dcterms:W3CDTF">2016-02-07T00:09:47Z</dcterms:created>
  <dcterms:modified xsi:type="dcterms:W3CDTF">2016-02-16T22:23:56Z</dcterms:modified>
</cp:coreProperties>
</file>